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6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7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9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1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2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24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6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7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8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9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1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2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3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9" r:id="rId1"/>
    <p:sldMasterId id="2147483680" r:id="rId2"/>
    <p:sldMasterId id="2147483681" r:id="rId3"/>
    <p:sldMasterId id="2147483682" r:id="rId4"/>
    <p:sldMasterId id="2147483729" r:id="rId5"/>
    <p:sldMasterId id="2147483738" r:id="rId6"/>
    <p:sldMasterId id="2147483755" r:id="rId7"/>
    <p:sldMasterId id="2147483771" r:id="rId8"/>
    <p:sldMasterId id="2147483780" r:id="rId9"/>
    <p:sldMasterId id="2147483795" r:id="rId10"/>
    <p:sldMasterId id="2147483805" r:id="rId11"/>
    <p:sldMasterId id="2147483812" r:id="rId12"/>
    <p:sldMasterId id="2147483824" r:id="rId13"/>
    <p:sldMasterId id="2147483839" r:id="rId14"/>
    <p:sldMasterId id="2147483854" r:id="rId15"/>
    <p:sldMasterId id="2147483868" r:id="rId16"/>
    <p:sldMasterId id="2147483888" r:id="rId17"/>
    <p:sldMasterId id="2147483904" r:id="rId18"/>
    <p:sldMasterId id="2147483913" r:id="rId19"/>
    <p:sldMasterId id="2147483928" r:id="rId20"/>
    <p:sldMasterId id="2147483938" r:id="rId21"/>
    <p:sldMasterId id="2147484266" r:id="rId22"/>
    <p:sldMasterId id="2147484278" r:id="rId23"/>
    <p:sldMasterId id="2147484290" r:id="rId24"/>
    <p:sldMasterId id="2147484303" r:id="rId25"/>
    <p:sldMasterId id="2147484315" r:id="rId26"/>
    <p:sldMasterId id="2147484327" r:id="rId27"/>
    <p:sldMasterId id="2147484340" r:id="rId28"/>
    <p:sldMasterId id="2147484353" r:id="rId29"/>
    <p:sldMasterId id="2147484777" r:id="rId30"/>
    <p:sldMasterId id="2147484789" r:id="rId31"/>
    <p:sldMasterId id="2147484802" r:id="rId32"/>
    <p:sldMasterId id="2147484814" r:id="rId33"/>
    <p:sldMasterId id="2147484827" r:id="rId34"/>
  </p:sldMasterIdLst>
  <p:notesMasterIdLst>
    <p:notesMasterId r:id="rId54"/>
  </p:notesMasterIdLst>
  <p:handoutMasterIdLst>
    <p:handoutMasterId r:id="rId55"/>
  </p:handoutMasterIdLst>
  <p:sldIdLst>
    <p:sldId id="256" r:id="rId35"/>
    <p:sldId id="290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44" r:id="rId51"/>
    <p:sldId id="345" r:id="rId52"/>
    <p:sldId id="346" r:id="rId5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DDDDDD"/>
    <a:srgbClr val="FF6600"/>
    <a:srgbClr val="006600"/>
    <a:srgbClr val="625B5A"/>
    <a:srgbClr val="5D542E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88867" autoAdjust="0"/>
  </p:normalViewPr>
  <p:slideViewPr>
    <p:cSldViewPr>
      <p:cViewPr varScale="1">
        <p:scale>
          <a:sx n="113" d="100"/>
          <a:sy n="113" d="100"/>
        </p:scale>
        <p:origin x="1260" y="96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076" y="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50" Type="http://schemas.openxmlformats.org/officeDocument/2006/relationships/slide" Target="slides/slide16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46" Type="http://schemas.openxmlformats.org/officeDocument/2006/relationships/slide" Target="slides/slide1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53" Type="http://schemas.openxmlformats.org/officeDocument/2006/relationships/slide" Target="slides/slide1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2.xml"/><Relationship Id="rId49" Type="http://schemas.openxmlformats.org/officeDocument/2006/relationships/slide" Target="slides/slide1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0.xml"/><Relationship Id="rId52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ea typeface="+mn-ea"/>
              </a:defRPr>
            </a:lvl1pPr>
          </a:lstStyle>
          <a:p>
            <a:pPr>
              <a:defRPr/>
            </a:pPr>
            <a:endParaRPr lang="en-GB" altLang="fr-F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ea typeface="+mn-ea"/>
              </a:defRPr>
            </a:lvl1pPr>
          </a:lstStyle>
          <a:p>
            <a:pPr>
              <a:defRPr/>
            </a:pPr>
            <a:fld id="{97F3504E-D815-41EB-B69B-61ED11B88703}" type="datetimeFigureOut">
              <a:rPr lang="en-GB" altLang="fr-FR"/>
              <a:pPr>
                <a:defRPr/>
              </a:pPr>
              <a:t>16/06/2015</a:t>
            </a:fld>
            <a:endParaRPr lang="en-GB" alt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ea typeface="+mn-ea"/>
              </a:defRPr>
            </a:lvl1pPr>
          </a:lstStyle>
          <a:p>
            <a:pPr>
              <a:defRPr/>
            </a:pPr>
            <a:fld id="{91CDC80B-68FE-424B-A0D8-CFDA3869320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146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ea typeface="+mn-ea"/>
              </a:defRPr>
            </a:lvl1pPr>
          </a:lstStyle>
          <a:p>
            <a:pPr>
              <a:defRPr/>
            </a:pPr>
            <a:fld id="{36DFA179-276B-4E9A-BF62-CB0121238A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072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76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00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6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01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80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1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48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98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49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5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7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7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91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9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4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4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24.png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35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387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C398-FA95-48F0-84AA-0DEEF2A546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12414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C166A-9458-46D3-ACD2-04986DB510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5359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B4F8-40D5-4897-8D82-18560CC5043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5332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7AB0-07FB-4CB4-B49B-F75DC118FE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58911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3F6E3-7CD5-4B6C-B173-69A5BE3CB1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90019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82F6-7F2A-4A06-8863-82547D2026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71496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6904-6E5E-40CF-9A81-31719E86DF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00243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7338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029200" y="1524000"/>
            <a:ext cx="3733800" cy="42672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38125" y="6419850"/>
            <a:ext cx="7237413" cy="309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76"/>
                </a:solidFill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84204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388" y="2781300"/>
            <a:ext cx="5545137" cy="158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36000" tIns="36000" rIns="36000" bIns="36000" anchor="ctr"/>
          <a:lstStyle/>
          <a:p>
            <a:pPr algn="ctr" eaLnBrk="1" hangingPunct="1">
              <a:defRPr/>
            </a:pPr>
            <a:endParaRPr lang="fr-FR" sz="900">
              <a:solidFill>
                <a:srgbClr val="003478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2487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2613" y="6543675"/>
            <a:ext cx="6450012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1000">
                <a:solidFill>
                  <a:srgbClr val="003478"/>
                </a:solidFill>
              </a:rPr>
              <a:t>Property of Arkema – </a:t>
            </a:r>
            <a:r>
              <a:rPr lang="en-US" altLang="fr-FR" sz="1000" b="1">
                <a:solidFill>
                  <a:srgbClr val="003478"/>
                </a:solidFill>
              </a:rPr>
              <a:t>CONFIDENTIAL</a:t>
            </a:r>
            <a:r>
              <a:rPr lang="en-US" altLang="fr-FR" sz="1000">
                <a:solidFill>
                  <a:srgbClr val="003478"/>
                </a:solidFill>
              </a:rPr>
              <a:t> – Duplication prohibited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" y="3600000"/>
            <a:ext cx="8497049" cy="592470"/>
          </a:xfrm>
        </p:spPr>
        <p:txBody>
          <a:bodyPr lIns="72000" anchor="ctr"/>
          <a:lstStyle>
            <a:lvl1pPr algn="l">
              <a:lnSpc>
                <a:spcPct val="85000"/>
              </a:lnSpc>
              <a:defRPr sz="4400" b="1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4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507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3pPr marL="360363" indent="-1588">
              <a:buNone/>
              <a:defRPr/>
            </a:lvl3pPr>
            <a:lvl5pPr marL="803275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EB51DB-9683-4508-9BE6-3BD23C4956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79029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400" y="981075"/>
            <a:ext cx="4017592" cy="20005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5538" y="981075"/>
            <a:ext cx="4019478" cy="20005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F035C2-0E66-405C-9D36-A73B1FBD7E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74192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Aplat-visuel-HtG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Filet-visuel-BasD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46825"/>
            <a:ext cx="14398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2613" y="6505575"/>
            <a:ext cx="64500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900">
                <a:solidFill>
                  <a:srgbClr val="003478"/>
                </a:solidFill>
                <a:latin typeface="Tahoma" panose="020B0604030504040204" pitchFamily="34" charset="0"/>
              </a:rPr>
              <a:t>Property of Arkema – </a:t>
            </a:r>
            <a:r>
              <a:rPr lang="en-US" altLang="fr-FR" sz="900" b="1">
                <a:solidFill>
                  <a:srgbClr val="003478"/>
                </a:solidFill>
                <a:latin typeface="Tahoma" panose="020B0604030504040204" pitchFamily="34" charset="0"/>
              </a:rPr>
              <a:t>CONFIDENTIAL</a:t>
            </a:r>
            <a:r>
              <a:rPr lang="en-US" altLang="fr-FR" sz="900">
                <a:solidFill>
                  <a:srgbClr val="003478"/>
                </a:solidFill>
                <a:latin typeface="Tahoma" panose="020B0604030504040204" pitchFamily="34" charset="0"/>
              </a:rPr>
              <a:t> – Duplication prohibited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56350"/>
            <a:ext cx="482600" cy="198438"/>
          </a:xfrm>
        </p:spPr>
        <p:txBody>
          <a:bodyPr/>
          <a:lstStyle>
            <a:lvl1pPr>
              <a:defRPr>
                <a:solidFill>
                  <a:srgbClr val="E30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91F902-6B8C-4480-94C3-D0FE1ED6E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35093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78154F-56DA-496C-80A7-2CC18034F8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10180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824305-7F3E-4980-B9EC-C0D69433B7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6736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740650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82600" y="981075"/>
            <a:ext cx="8459788" cy="14462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74CC9A-BCC1-403B-9371-DF3B810FC1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27916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740650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1075"/>
            <a:ext cx="8459788" cy="14462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D90E91-387F-4B2B-B023-5E31EC058A5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57598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39713" y="2846388"/>
            <a:ext cx="8904287" cy="1752600"/>
          </a:xfrm>
        </p:spPr>
        <p:txBody>
          <a:bodyPr lIns="36000" tIns="0" rIns="36000" bIns="0"/>
          <a:lstStyle>
            <a:lvl1pPr marL="0" indent="0">
              <a:buFontTx/>
              <a:buNone/>
              <a:defRPr sz="4000" b="0" smtClean="0"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des sous-titres du masque</a:t>
            </a:r>
          </a:p>
        </p:txBody>
      </p:sp>
      <p:sp>
        <p:nvSpPr>
          <p:cNvPr id="17413" name="Espace réservé du titre 1"/>
          <p:cNvSpPr>
            <a:spLocks noGrp="1"/>
          </p:cNvSpPr>
          <p:nvPr>
            <p:ph type="ctrTitle"/>
          </p:nvPr>
        </p:nvSpPr>
        <p:spPr>
          <a:xfrm>
            <a:off x="574675" y="2568575"/>
            <a:ext cx="8569325" cy="301625"/>
          </a:xfrm>
        </p:spPr>
        <p:txBody>
          <a:bodyPr anchor="b"/>
          <a:lstStyle>
            <a:lvl1pPr>
              <a:lnSpc>
                <a:spcPct val="90000"/>
              </a:lnSpc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7484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buSzPct val="60000"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defRPr/>
            </a:lvl2pPr>
            <a:lvl5pPr marL="0" indent="0">
              <a:spcBef>
                <a:spcPts val="1200"/>
              </a:spcBef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382CF-290F-431E-A3B5-34C3699303B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95124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4B381-89B7-4EB5-864F-4425EB006A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306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E2D6D-F9E3-419D-A597-620E4065E6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63866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1D9F5-EDF1-4E1A-8EBA-4DB55CA5FC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23856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F601-7A25-4773-8739-BC3DE1D548E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7492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31912" y="982800"/>
            <a:ext cx="7812087" cy="5003932"/>
          </a:xfrm>
        </p:spPr>
        <p:txBody>
          <a:bodyPr lIns="36000" tIns="0" rIns="36000" bIns="0"/>
          <a:lstStyle>
            <a:lvl1pPr marL="0" indent="0">
              <a:spcBef>
                <a:spcPts val="2400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spcBef>
                <a:spcPts val="600"/>
              </a:spcBef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A6B9-A57B-4CF5-8610-819399C8F8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56046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Logo-ARKEMA-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74416"/>
      </p:ext>
    </p:extLst>
  </p:cSld>
  <p:clrMapOvr>
    <a:masterClrMapping/>
  </p:clrMapOvr>
  <p:transition/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432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795594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929"/>
      </p:ext>
    </p:extLst>
  </p:cSld>
  <p:clrMapOvr>
    <a:masterClrMapping/>
  </p:clrMapOvr>
  <p:transition/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8330"/>
      </p:ext>
    </p:extLst>
  </p:cSld>
  <p:clrMapOvr>
    <a:masterClrMapping/>
  </p:clrMapOvr>
  <p:transition/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798"/>
      </p:ext>
    </p:extLst>
  </p:cSld>
  <p:clrMapOvr>
    <a:masterClrMapping/>
  </p:clrMapOvr>
  <p:transition/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311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E8FE-AF8C-4E18-9BF4-5B6D6ACFAE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00399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03982690"/>
      </p:ext>
    </p:extLst>
  </p:cSld>
  <p:clrMapOvr>
    <a:masterClrMapping/>
  </p:clrMapOvr>
  <p:transition/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3566109"/>
      </p:ext>
    </p:extLst>
  </p:cSld>
  <p:clrMapOvr>
    <a:masterClrMapping/>
  </p:clrMapOvr>
  <p:transition/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73949"/>
      </p:ext>
    </p:extLst>
  </p:cSld>
  <p:clrMapOvr>
    <a:masterClrMapping/>
  </p:clrMapOvr>
  <p:transition/>
  <p:hf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4565"/>
      </p:ext>
    </p:extLst>
  </p:cSld>
  <p:clrMapOvr>
    <a:masterClrMapping/>
  </p:clrMapOvr>
  <p:transition/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71FB-616C-4140-A7B7-5306DD749A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3801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7E45E-05EB-4B45-BDF7-0EEB1E126F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34487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DBB9-B9A5-4BA1-AA88-B1A2B1B2E3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38187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E043A-F8EA-4D6B-80C6-EDB7FE08F76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35539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8182-6C63-4468-B6B4-0359A83B08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06562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AA35-B414-4BE0-90F2-8BA4C380DF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078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5B1AC-D284-44ED-BB43-C18AFA0636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963275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603B6-7E7F-4469-AA8C-3846BEB067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9959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F36E1-6F4B-48F1-BCC1-358367176E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246250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8031-D7F3-4750-B017-3EE71901B2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6689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BAB44-11CF-40ED-BFAC-0D0B56ED98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93517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0A48-4515-467B-B106-AF271CE150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01954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5EA3A-9A92-48B0-9F1A-962E96D495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86618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78DA-A336-4D7A-9802-A73CCE7347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49164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12A5-5902-4BB4-8681-A418268B3F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74936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25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E672E-81CE-4529-BECC-A7F31B4847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54313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09203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03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0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016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012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21304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10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52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71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8EED4-4CAB-431F-9D95-E0A93489B67D}" type="slidenum">
              <a:rPr lang="ko-KR" altLang="fr-FR"/>
              <a:pPr>
                <a:defRPr/>
              </a:pPr>
              <a:t>‹N°›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2617625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5331-C944-41B7-B337-66A94801C19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91006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5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2B21-9BAC-4D1A-9B06-E31A46C253C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880882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73813"/>
            <a:ext cx="482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B219-6A09-4D60-8D26-D34F647E87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94984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0760-8F02-436A-B1F7-FE722D25F35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10389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D12BD-B06F-4E67-8431-DC5DB6F11E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10286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C222-1CDB-4421-AF8A-2A6564C4F4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774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F5EB-604F-41C4-9930-83B9CF6EF2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37230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4973C-4EB1-409C-9A3E-E639ADB977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71022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DB81-58B3-41C0-8C2F-F5520FEE407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111405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21FD-1809-4174-9879-E90EC65370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87001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0117B-A570-40AF-9331-3AF8BCCBD5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10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F798-74A0-4833-B1EA-595FB100FD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03094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F0F9-3046-454F-92DC-D4B348221DE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015231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6FF06-110E-4EAA-B9F2-FAEE502B79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36544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5468-8DE8-4FE9-9C20-DE9D44D2A5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53492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14CD-D559-409B-96C9-8ADF3FB2703E}" type="slidenum">
              <a:rPr lang="ko-KR" altLang="fr-FR"/>
              <a:pPr>
                <a:defRPr/>
              </a:pPr>
              <a:t>‹N°›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11756860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5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6B0F-0FD8-4EFA-ABCD-54DF2CDAFE4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519084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0A5C-D421-4FF3-8AC6-E35CAB605E3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49879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7410C-7948-457A-9ED0-141327711FC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302255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3A015-E051-4519-A7CC-AC32200F4F6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722587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7E18-8525-43BB-A30A-5DA99D984DB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2312345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3568-AAFB-4ABE-AC02-A6EB0A92352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4439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A948-7244-4E7F-A670-45A88A76038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28596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D4A8-DF19-4167-96EF-CB29125076B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040091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CCE8-CCBC-4426-8B07-4074DDD80D8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532175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F1D0D-848F-41B1-8793-8929E3D144F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580393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26B3-BBD4-4353-BA26-C929826C57E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382192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B259-2DDA-4BC9-8E17-D0963CA9C34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182426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B585D-F40A-4DBD-B005-732BC85455B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670692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2613" y="6543675"/>
            <a:ext cx="6450012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1000">
                <a:solidFill>
                  <a:srgbClr val="003478"/>
                </a:solidFill>
              </a:rPr>
              <a:t>Property of Arkema – </a:t>
            </a:r>
            <a:r>
              <a:rPr lang="en-US" altLang="fr-FR" sz="1000" b="1">
                <a:solidFill>
                  <a:srgbClr val="003478"/>
                </a:solidFill>
              </a:rPr>
              <a:t>CONFIDENTIAL</a:t>
            </a:r>
            <a:r>
              <a:rPr lang="en-US" altLang="fr-FR" sz="1000">
                <a:solidFill>
                  <a:srgbClr val="003478"/>
                </a:solidFill>
              </a:rPr>
              <a:t> – Duplication prohibited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" y="3600000"/>
            <a:ext cx="8497049" cy="592470"/>
          </a:xfrm>
        </p:spPr>
        <p:txBody>
          <a:bodyPr lIns="72000" anchor="ctr"/>
          <a:lstStyle>
            <a:lvl1pPr algn="l">
              <a:lnSpc>
                <a:spcPct val="85000"/>
              </a:lnSpc>
              <a:defRPr sz="4400" b="1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2792"/>
      </p:ext>
    </p:extLst>
  </p:cSld>
  <p:clrMapOvr>
    <a:masterClrMapping/>
  </p:clrMapOvr>
  <p:hf hdr="0" ftr="0" dt="0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740650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82600" y="981075"/>
            <a:ext cx="8459788" cy="14462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DAE5A-E905-4801-BDA1-9F04939DA8B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22061398"/>
      </p:ext>
    </p:extLst>
  </p:cSld>
  <p:clrMapOvr>
    <a:masterClrMapping/>
  </p:clrMapOvr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7338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029200" y="1524000"/>
            <a:ext cx="3733800" cy="42672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38125" y="6419850"/>
            <a:ext cx="7237413" cy="309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76"/>
                </a:solidFill>
                <a:ea typeface="+mn-ea"/>
                <a:cs typeface="Tahoma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4094418"/>
      </p:ext>
    </p:extLst>
  </p:cSld>
  <p:clrMapOvr>
    <a:masterClrMapping/>
  </p:clrMapOvr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A0BD-CBFD-4979-AEDF-B00BD8551732}" type="slidenum">
              <a:rPr lang="ko-KR" altLang="fr-FR"/>
              <a:pPr>
                <a:defRPr/>
              </a:pPr>
              <a:t>‹N°›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213229670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0901-1116-4885-9907-5198232BD6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72079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5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2424-200A-4FDF-AC55-4427B53CB11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2103677"/>
      </p:ext>
    </p:extLst>
  </p:cSld>
  <p:clrMapOvr>
    <a:masterClrMapping/>
  </p:clrMapOvr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847E-55B6-4EF2-B419-656E1D88A74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0692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3968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250825" y="908050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B421-1752-41F2-898C-1035033F6E7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4431464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4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82601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3088-FD7D-4101-8B1D-7A64173F19D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675103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05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20524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046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987425"/>
            <a:ext cx="4038600" cy="5122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987425"/>
            <a:ext cx="4038600" cy="5122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596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61474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34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51330-1901-4883-9794-26860711477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25696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6339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635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3314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0468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173038"/>
            <a:ext cx="2058988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26150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960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3038"/>
            <a:ext cx="8237538" cy="5937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496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095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987425"/>
            <a:ext cx="8229600" cy="512286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292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73038"/>
            <a:ext cx="8229600" cy="5095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138" y="987425"/>
            <a:ext cx="4038600" cy="24844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987425"/>
            <a:ext cx="4038600" cy="24844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8" y="3624263"/>
            <a:ext cx="4038600" cy="2486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138" y="3624263"/>
            <a:ext cx="4038600" cy="2486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77590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31912" y="982800"/>
            <a:ext cx="7812087" cy="5003932"/>
          </a:xfrm>
        </p:spPr>
        <p:txBody>
          <a:bodyPr lIns="36000" tIns="0" rIns="36000" bIns="0"/>
          <a:lstStyle>
            <a:lvl1pPr marL="0" indent="0">
              <a:spcBef>
                <a:spcPts val="2400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spcBef>
                <a:spcPts val="600"/>
              </a:spcBef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73813"/>
            <a:ext cx="482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7BBC-8003-4553-93E0-7C2479C276E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6778543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buSzPct val="60000"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defRPr/>
            </a:lvl2pPr>
            <a:lvl5pPr marL="0" indent="0">
              <a:spcBef>
                <a:spcPts val="1200"/>
              </a:spcBef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7708-E4AB-4094-9E45-3904F952682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6756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9E1A-D5E0-4145-BC7D-BF47780C88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8441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87325" y="6469063"/>
            <a:ext cx="696913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34101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ADAA-56C7-4FE9-A301-71F90B981E3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0478519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B2A21-9619-4ED2-95C3-CA35FA68D97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12064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5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1150C-4CA5-4C8B-87F7-7D4A965749C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8207994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796E-C1D7-4D46-96C5-5BB05CAE886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02491300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3D2D-88BF-494C-B85B-8C60CC9AB0F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314198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E976-2B2D-4561-A215-C238A0119880}" type="slidenum">
              <a:rPr lang="ko-KR" altLang="fr-FR"/>
              <a:pPr>
                <a:defRPr/>
              </a:pPr>
              <a:t>‹N°›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42829053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842A-859A-43AC-AA75-11591DBA6B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606035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A8E-9DD7-4292-8211-B89FA7565A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01492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2C179-9CB1-455A-9A45-96AB0A1EAF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6910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71A0-4A9F-45A6-81C1-1AC192030E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09402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B8EF-A4D4-42DA-B224-D2A7283170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579381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1719-12FF-4F23-972E-BBEAE5D8C5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58693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8FB3-BC29-4382-B28D-B587B05A2EB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62852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40155-16AA-4612-9AC7-BC1DD887F0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2275770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08E48-FD79-434E-80F8-A11D024FA2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81809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D8865-D1BE-403E-9546-FE53D4A98A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680752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B391-260C-40DE-B6A3-F0320CAA49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79800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5FE1D-5512-48BB-A8DA-ADDAADBD00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06304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0E70-C7B6-43E8-9A4E-7D4D6040CB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474472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D70D-A9F1-4FD7-9F59-51CFB91EBF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512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DA2A-B617-4C78-8107-A54F5D0562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40691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7338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029200" y="1524000"/>
            <a:ext cx="3733800" cy="42672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38125" y="6419850"/>
            <a:ext cx="7237413" cy="309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76"/>
                </a:solidFill>
                <a:ea typeface="+mn-ea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44045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9388" y="2781300"/>
            <a:ext cx="5545137" cy="158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36000" tIns="36000" rIns="36000" bIns="36000" anchor="ctr"/>
          <a:lstStyle/>
          <a:p>
            <a:pPr algn="ctr" eaLnBrk="1" hangingPunct="1">
              <a:defRPr/>
            </a:pPr>
            <a:endParaRPr lang="fr-FR" sz="900">
              <a:solidFill>
                <a:srgbClr val="003478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1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2613" y="6543675"/>
            <a:ext cx="6450012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1000">
                <a:solidFill>
                  <a:srgbClr val="003478"/>
                </a:solidFill>
              </a:rPr>
              <a:t>Property of Arkema – </a:t>
            </a:r>
            <a:r>
              <a:rPr lang="en-US" altLang="fr-FR" sz="1000" b="1">
                <a:solidFill>
                  <a:srgbClr val="003478"/>
                </a:solidFill>
              </a:rPr>
              <a:t>CONFIDENTIAL</a:t>
            </a:r>
            <a:r>
              <a:rPr lang="en-US" altLang="fr-FR" sz="1000">
                <a:solidFill>
                  <a:srgbClr val="003478"/>
                </a:solidFill>
              </a:rPr>
              <a:t> – Duplication prohibited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" y="3600000"/>
            <a:ext cx="8497049" cy="592470"/>
          </a:xfrm>
        </p:spPr>
        <p:txBody>
          <a:bodyPr lIns="72000" anchor="ctr"/>
          <a:lstStyle>
            <a:lvl1pPr algn="l">
              <a:lnSpc>
                <a:spcPct val="85000"/>
              </a:lnSpc>
              <a:defRPr sz="4400" b="1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51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3pPr marL="360363" indent="-1588">
              <a:buNone/>
              <a:defRPr/>
            </a:lvl3pPr>
            <a:lvl5pPr marL="803275" indent="0"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A6D071-ACA2-428F-931C-D40499581B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5150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400" y="981075"/>
            <a:ext cx="4017592" cy="20005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5538" y="981075"/>
            <a:ext cx="4019478" cy="200054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50595A-7302-455F-AB44-A5636AB989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39237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Aplat-visuel-HtG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2" descr="Filet-visuel-BasD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46825"/>
            <a:ext cx="14398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2613" y="6505575"/>
            <a:ext cx="6450012" cy="228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900">
                <a:solidFill>
                  <a:srgbClr val="003478"/>
                </a:solidFill>
                <a:latin typeface="Tahoma" panose="020B0604030504040204" pitchFamily="34" charset="0"/>
              </a:rPr>
              <a:t>Property of Arkema – </a:t>
            </a:r>
            <a:r>
              <a:rPr lang="en-US" altLang="fr-FR" sz="900" b="1">
                <a:solidFill>
                  <a:srgbClr val="003478"/>
                </a:solidFill>
                <a:latin typeface="Tahoma" panose="020B0604030504040204" pitchFamily="34" charset="0"/>
              </a:rPr>
              <a:t>CONFIDENTIAL</a:t>
            </a:r>
            <a:r>
              <a:rPr lang="en-US" altLang="fr-FR" sz="900">
                <a:solidFill>
                  <a:srgbClr val="003478"/>
                </a:solidFill>
                <a:latin typeface="Tahoma" panose="020B0604030504040204" pitchFamily="34" charset="0"/>
              </a:rPr>
              <a:t> – Duplication prohibited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56350"/>
            <a:ext cx="482600" cy="198438"/>
          </a:xfrm>
        </p:spPr>
        <p:txBody>
          <a:bodyPr/>
          <a:lstStyle>
            <a:lvl1pPr>
              <a:defRPr>
                <a:solidFill>
                  <a:srgbClr val="E3004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53C76B-A6BF-41E3-8777-4CECC63C98A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495344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CE8804-7E9E-4CC3-A31F-28641658EE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047205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1C07DB-6A59-477B-BF23-C551CE48FF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22663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740650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82600" y="981075"/>
            <a:ext cx="8459788" cy="14462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B3B92D-FB40-4014-BA53-46472BE7D9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668261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740650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1075"/>
            <a:ext cx="8459788" cy="14462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4BA3B6-C06D-4033-A48A-5154FF5020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816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9669-EB6C-4370-802B-1EFF8A42E12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71340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39713" y="2846388"/>
            <a:ext cx="8904287" cy="1752600"/>
          </a:xfrm>
        </p:spPr>
        <p:txBody>
          <a:bodyPr lIns="36000" tIns="0" rIns="36000" bIns="0"/>
          <a:lstStyle>
            <a:lvl1pPr marL="0" indent="0">
              <a:buFontTx/>
              <a:buNone/>
              <a:defRPr sz="4000" b="0" smtClean="0"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des sous-titres du masque</a:t>
            </a:r>
          </a:p>
        </p:txBody>
      </p:sp>
      <p:sp>
        <p:nvSpPr>
          <p:cNvPr id="17413" name="Espace réservé du titre 1"/>
          <p:cNvSpPr>
            <a:spLocks noGrp="1"/>
          </p:cNvSpPr>
          <p:nvPr>
            <p:ph type="ctrTitle"/>
          </p:nvPr>
        </p:nvSpPr>
        <p:spPr>
          <a:xfrm>
            <a:off x="574675" y="2568575"/>
            <a:ext cx="8569325" cy="301625"/>
          </a:xfrm>
        </p:spPr>
        <p:txBody>
          <a:bodyPr anchor="b"/>
          <a:lstStyle>
            <a:lvl1pPr>
              <a:lnSpc>
                <a:spcPct val="90000"/>
              </a:lnSpc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5000338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buSzPct val="60000"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defRPr/>
            </a:lvl2pPr>
            <a:lvl5pPr marL="0" indent="0">
              <a:spcBef>
                <a:spcPts val="1200"/>
              </a:spcBef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DF48-28CC-41FF-AF01-A471CEAF40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928815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293F3-2A8D-4605-8C75-31F56B2A4C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110066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0FBA-FB2B-4ECC-983A-DA9D4E4071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18671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734C-064A-491F-81D1-3B05D05CF4B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481141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31912" y="982800"/>
            <a:ext cx="7812087" cy="5003932"/>
          </a:xfrm>
        </p:spPr>
        <p:txBody>
          <a:bodyPr lIns="36000" tIns="0" rIns="36000" bIns="0"/>
          <a:lstStyle>
            <a:lvl1pPr marL="0" indent="0">
              <a:spcBef>
                <a:spcPts val="2400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spcBef>
                <a:spcPts val="600"/>
              </a:spcBef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FD3F2-FDC7-4F4C-BF81-B26AB4705B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492711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348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3833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526021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037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5871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2933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549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95459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181937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363792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65446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4655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7AB4-F51C-4973-A092-A7519896B3E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8021811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E89F-2DBC-448D-B2FA-F4CB99DDD11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0211339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A871-1B35-46E1-8A79-FE13334175D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22370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703743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FBD4-4E42-4F32-8F6D-EEE2FC14164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6132553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F51C-BB6B-4ABB-96D7-9D0F984B3B0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9159266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D4CC-BCC2-4448-9F75-F8BB925E423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99551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FEBC-D233-42AE-BCC2-B65CFB6135A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4647831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50DE3-7455-4587-9E63-6C49B5EFD99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510095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D5E9-D7C2-4C5C-99FE-50EDD19B434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3989569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C616-082E-46D7-96FB-740B07D5EEC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6274915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DBEE-BB12-4FE3-B56A-B05839FD4E9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7042131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03F07-25B2-4004-BB90-84432B7EAB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878410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E001-263C-44E9-AE0C-D348E9C3BA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1355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69356642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82680-3EF2-4FA1-99F0-38BB66DAE3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3829072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897FC-A44C-4E76-A15B-0AEE77B8FE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326620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9D3E-E379-40CD-B547-D8993C30E4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85349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721B-8A49-4865-AE3E-5E69EB4A06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340449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B8530-1905-4AB9-B11F-55A6012691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2612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9AB7-D628-4FA4-8C27-3AA126886F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439664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281E1-E68B-4C1C-9967-20073F30B6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3982946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A5468-F408-4C76-9FDA-01D34AC355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4935668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54D4A-B2C8-48A7-BA7E-136FD6683C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99268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A0DA7-262E-4D38-8F63-8D8272BAD3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889947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478715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11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4526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427997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367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6896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5452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81821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51138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3730891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90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874229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661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18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784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332630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016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5882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583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7185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404291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003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108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462548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334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12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E5CEB-BBB5-4CA9-97AF-222C307813D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77593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DDD1-E735-4C52-95F2-0446AB1D69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19644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C39C1-A5AE-4682-95CB-CF92E9C204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84520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9BC0-D54E-47AC-A6AB-769F9EA06E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904632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A785-77BC-43DB-8485-2F51C7B6AE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257129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DE96-9E21-42D7-BEDB-B6D0E1FE8B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99992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6730A-1DEB-4156-8CF9-ECD44B6E2C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378548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B8D8-0A78-43EC-84F8-D32245F879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3637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7457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4965-182C-4CD7-B8C9-C1BEE8EE13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04408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FAC3-6B43-4EC5-8C56-B437A2F198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10017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AF33C-8D34-4895-A98E-1A40A2C08C6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0069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F80A-50A9-4540-8304-378AE568B1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92853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06B9-77D5-4101-9F34-006C129623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163083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C2F0-839C-40D4-9FBE-CCBCAD15A20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215835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F1D50-B5AD-4985-B481-6EF4B446AD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36577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DEEE-0376-4468-86F8-C7CC9338C2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615331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DD32-4464-41FA-A76C-D7327A338F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621595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3D44-CAA7-4950-9593-13334C7F71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565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220633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48A9-45E1-44E6-A532-2F0019196E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747010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6241-62A3-4BAD-8B32-6521A448CC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216479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9983-EDDE-4BBF-AE4E-D54CA10CC2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980717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5C784-AB55-4D96-A8BF-9EAE9F7D14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839575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3957-B3FD-440D-BE59-484E0A50D6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861691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0728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A9B7-FFCD-43C5-831E-BA95E7E29D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6974796"/>
      </p:ext>
    </p:extLst>
  </p:cSld>
  <p:clrMapOvr>
    <a:masterClrMapping/>
  </p:clrMapOvr>
  <p:hf hdr="0" ft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6833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3997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789820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59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3885425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343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953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81690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377192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91882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2217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208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5274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563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148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642589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974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734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054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29654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133827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590343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049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793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53AF-556C-4657-9FF6-2E1825E71C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524479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72EC-730F-42CA-A8D0-6039C30F53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2128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362103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94AF-6DD9-419E-848E-42A4B47610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352907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A3929-3852-413A-961E-F837CD9DC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419438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0A9A-1E60-4D91-9255-DEFED61D7F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001692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23C8-B6AC-403D-884C-18DA7993FC8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633399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B593-6919-44D9-9FDF-2280AF7261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061410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5E33-5ACE-4EBF-8B63-B473E3B148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283883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3491-F0F9-436E-A9E2-E5AD99C921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784481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E284-C513-4180-B690-0A7212B118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18077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F1CB6-9B69-4E98-8799-A65DE4F5E0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02470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100C6-831D-444D-961F-D7E36695234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89224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7332-F9B8-4909-8CAE-7BB75EDD22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564266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8322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5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9460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243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064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4885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590550" y="6305550"/>
            <a:ext cx="621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dirty="0" err="1" smtClean="0">
                <a:solidFill>
                  <a:srgbClr val="000000"/>
                </a:solidFill>
                <a:latin typeface="+mj-lt"/>
              </a:rPr>
              <a:t>Arkema’s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 property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. Any unauthorized use, distribution, copying or printing is strictly forbidden without Arkema agreement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. Copyright</a:t>
            </a:r>
            <a:r>
              <a:rPr lang="en-GB" altLang="fr-FR" sz="1000" i="1" baseline="30000" dirty="0" smtClean="0">
                <a:solidFill>
                  <a:srgbClr val="000000"/>
                </a:solidFill>
                <a:latin typeface="+mj-lt"/>
              </a:rPr>
              <a:t>®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 June</a:t>
            </a:r>
            <a:r>
              <a:rPr lang="en-GB" altLang="fr-FR" sz="1000" i="1" baseline="0" dirty="0" smtClean="0">
                <a:solidFill>
                  <a:srgbClr val="000000"/>
                </a:solidFill>
                <a:latin typeface="+mj-lt"/>
              </a:rPr>
              <a:t> 2015</a:t>
            </a:r>
            <a:endParaRPr lang="en-GB" altLang="fr-FR" sz="1000" i="1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32899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24950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402414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6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650F-B0FF-4EB7-BA95-0025011310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197550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30870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93E3-0C88-4EA9-8AF5-AAEA08B28FF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000000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0D08-8D66-4FAB-86D8-08F7694DD3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87425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CB34-ACB7-4DB2-A671-6E12A94478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1124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EF6BC-1946-4992-8452-690D187258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106557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8DE3-482D-4FFC-BF73-F5A70D73678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394894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4586-F162-413E-A88B-C2ADE6B092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6332012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691AD-92FA-4BCB-A87B-108B9DEC6A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877913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10EF4-1C1D-4BD7-920C-4CDC9EE470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969139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35A7-0B9D-42E8-9F7A-F7E6042351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2240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A059-7AB8-49B2-B8BB-C7D98F6171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10655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6EF0-7D9E-4F98-8BD3-3E23311117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336796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BFD3-0B0D-4861-B85C-43FA2CC868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587936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4FE7-6CF7-48D4-8232-6D8CDAE0E3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630181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DF534-4F45-45E3-9573-2CC005EFA6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098828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6328-A4B8-49BC-BE9A-BA97B33251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0724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7E4F-5DF1-4A16-B78C-5E209CA8E7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618873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132-37A9-4D3C-A880-7576A4BEBEE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261907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C94DA-C4F6-4C74-8203-F35BEC5336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9809765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7B0D3-724D-4A93-8C74-27DEB3C9B3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714325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ABAD-BBCF-47E9-8F72-8F0AB2E741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8032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4F0B9-B30C-45EB-A280-4BE4E6CDE9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718460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EB9C0-EA36-4464-A9E3-6AE758F6281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086840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E216-E900-47B9-8E9B-C1B63792B1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355990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51E90-8ACE-4CD5-87F3-A217845CD6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83197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1FCD7-4828-4D83-BB79-8040DA5A7EA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051521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F609-A7DA-4EFC-96CD-B9A2921308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264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170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C10B1-E8E7-4406-A4E5-D40C491192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167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C221-5D4E-4370-BFF4-F602E06F7E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0544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A9E5-4F1B-4A53-9D46-72B953175E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81054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C187-89DB-49AA-AC73-3BAF7954CF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7393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F8AD5-3074-4410-8A0E-27FF3E69283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2509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84B5-F7D9-4E8B-B770-47805C0B9A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5215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715EC-D056-453E-9D81-76D5A53FF6E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0029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239713" y="2846388"/>
            <a:ext cx="8904287" cy="1752600"/>
          </a:xfrm>
        </p:spPr>
        <p:txBody>
          <a:bodyPr lIns="36000" tIns="0" rIns="36000" bIns="0"/>
          <a:lstStyle>
            <a:lvl1pPr marL="0" indent="0">
              <a:buFontTx/>
              <a:buNone/>
              <a:defRPr sz="4000" b="0" smtClean="0">
                <a:latin typeface="Century Gothic" pitchFamily="34" charset="0"/>
              </a:defRPr>
            </a:lvl1pPr>
          </a:lstStyle>
          <a:p>
            <a:r>
              <a:rPr lang="fr-FR" smtClean="0"/>
              <a:t>Modifiez le style des sous-titres du masque</a:t>
            </a:r>
          </a:p>
        </p:txBody>
      </p:sp>
      <p:sp>
        <p:nvSpPr>
          <p:cNvPr id="17413" name="Espace réservé du titre 1"/>
          <p:cNvSpPr>
            <a:spLocks noGrp="1"/>
          </p:cNvSpPr>
          <p:nvPr>
            <p:ph type="ctrTitle"/>
          </p:nvPr>
        </p:nvSpPr>
        <p:spPr>
          <a:xfrm>
            <a:off x="574675" y="2568575"/>
            <a:ext cx="8569325" cy="301625"/>
          </a:xfrm>
        </p:spPr>
        <p:txBody>
          <a:bodyPr anchor="b"/>
          <a:lstStyle>
            <a:lvl1pPr>
              <a:lnSpc>
                <a:spcPct val="90000"/>
              </a:lnSpc>
              <a:defRPr sz="2200" smtClean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786495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200" y="2714620"/>
            <a:ext cx="88668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200" y="2143117"/>
            <a:ext cx="8866800" cy="571503"/>
          </a:xfrm>
        </p:spPr>
        <p:txBody>
          <a:bodyPr anchor="b">
            <a:normAutofit/>
          </a:bodyPr>
          <a:lstStyle>
            <a:lvl1pPr marL="0" indent="0">
              <a:buNone/>
              <a:defRPr sz="4000" b="0">
                <a:solidFill>
                  <a:schemeClr val="tx2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53601A3B-6943-4042-A52F-C1C575C3A7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1111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Aplat-visuel-HtG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Filet-visuel-BasD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200" y="2714620"/>
            <a:ext cx="88668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7200" y="2143117"/>
            <a:ext cx="8866800" cy="571503"/>
          </a:xfrm>
        </p:spPr>
        <p:txBody>
          <a:bodyPr anchor="b">
            <a:normAutofit/>
          </a:bodyPr>
          <a:lstStyle>
            <a:lvl1pPr marL="0" indent="0">
              <a:buNone/>
              <a:defRPr sz="4000" b="0">
                <a:solidFill>
                  <a:schemeClr val="tx2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70140E2-A220-4CB6-A841-20E2D909F19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17818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827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961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73813"/>
            <a:ext cx="482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F5DA-1101-4DA1-A2DB-D4665AB939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5608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D599-4126-4123-A7D6-815056C80F43}" type="slidenum">
              <a:rPr lang="ko-KR" altLang="fr-FR"/>
              <a:pPr>
                <a:defRPr/>
              </a:pPr>
              <a:t>‹N°›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91122724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5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-349250" y="6638925"/>
            <a:ext cx="696913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8A867-FDE9-4D07-BDFE-949803EB700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5594134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781675"/>
            <a:ext cx="2433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781675"/>
            <a:ext cx="24336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33413" y="2239963"/>
            <a:ext cx="2859087" cy="325437"/>
          </a:xfrm>
          <a:prstGeom prst="parallelogram">
            <a:avLst>
              <a:gd name="adj" fmla="val 44259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0" tIns="46800" rIns="0" bIns="46800"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400" b="1" spc="200" dirty="0">
              <a:solidFill>
                <a:srgbClr val="FFFFFF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69938" y="2217738"/>
            <a:ext cx="258921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fr-FR" sz="1700" b="1" smtClean="0">
                <a:solidFill>
                  <a:schemeClr val="bg1"/>
                </a:solidFill>
              </a:rPr>
              <a:t>Specialty Polyamides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8813"/>
            <a:ext cx="7772400" cy="66782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373813"/>
            <a:ext cx="482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5CC4-EDBB-4A60-83A9-C7579CE61B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8711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 descr="Logo-ARKEMA-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27F1-6358-4898-9662-32FF36A6DDC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6818398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6830-1E56-4D04-832C-99616FEB2A5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979449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0E0CD-5D5F-4D57-A573-EC38D4ED11E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72304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541E-FB0A-4990-9CCF-0BB0B7E6042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46904870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CDC5-8ABB-4DEB-BFEE-F7A9871033B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983820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670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129A-A09D-4CE6-819F-79CDFFCA5BC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0194138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8E90-B921-4E6C-AD51-4FE2B0DE473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42979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5B4FA-A9B3-4DBD-ADEE-5257AA98113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0148797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E012D-E4A0-4440-97DF-22B3F9B06DF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90605153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968B7-BB91-45EE-9876-669D0ADC90A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76210288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30188"/>
            <a:ext cx="2165350" cy="59848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30188"/>
            <a:ext cx="6343650" cy="59848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926D2-0D19-4CA0-935F-BBBBCDD2807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19177706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-têt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Logo-ARKEMA-8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2613" y="6543675"/>
            <a:ext cx="6450012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1000">
                <a:solidFill>
                  <a:srgbClr val="003478"/>
                </a:solidFill>
              </a:rPr>
              <a:t>Property of Arkema – </a:t>
            </a:r>
            <a:r>
              <a:rPr lang="en-US" altLang="fr-FR" sz="1000" b="1">
                <a:solidFill>
                  <a:srgbClr val="003478"/>
                </a:solidFill>
              </a:rPr>
              <a:t>CONFIDENTIAL</a:t>
            </a:r>
            <a:r>
              <a:rPr lang="en-US" altLang="fr-FR" sz="1000">
                <a:solidFill>
                  <a:srgbClr val="003478"/>
                </a:solidFill>
              </a:rPr>
              <a:t> – Duplication prohibited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0" y="3600000"/>
            <a:ext cx="8497049" cy="592470"/>
          </a:xfrm>
        </p:spPr>
        <p:txBody>
          <a:bodyPr lIns="72000" anchor="ctr"/>
          <a:lstStyle>
            <a:lvl1pPr algn="l">
              <a:lnSpc>
                <a:spcPct val="85000"/>
              </a:lnSpc>
              <a:defRPr sz="4400" b="1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80504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28600"/>
            <a:ext cx="7740650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82600" y="981075"/>
            <a:ext cx="8459788" cy="144621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A68BE-D205-40BF-B371-E480F6641AC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79630677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14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733800" cy="4267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5029200" y="1524000"/>
            <a:ext cx="3733800" cy="42672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38125" y="6419850"/>
            <a:ext cx="7237413" cy="3095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76"/>
                </a:solidFill>
                <a:ea typeface="+mn-ea"/>
                <a:cs typeface="Tahoma"/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6465802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2A8F-ECFC-498D-9EA3-ACA9F284041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8303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67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8BBE-02D3-498B-8CBB-D8302A84583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397563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728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79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1523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987425"/>
            <a:ext cx="4038600" cy="5122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987425"/>
            <a:ext cx="4038600" cy="5122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33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53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0499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4307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866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4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41421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227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173038"/>
            <a:ext cx="2058988" cy="59372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26150" cy="59372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22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3038"/>
            <a:ext cx="8237538" cy="5937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8044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095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5138" y="987425"/>
            <a:ext cx="8229600" cy="5122863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383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73038"/>
            <a:ext cx="8229600" cy="5095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5138" y="987425"/>
            <a:ext cx="4038600" cy="24844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138" y="987425"/>
            <a:ext cx="4038600" cy="24844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8" y="3624263"/>
            <a:ext cx="4038600" cy="2486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138" y="3624263"/>
            <a:ext cx="4038600" cy="2486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6463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331912" y="982800"/>
            <a:ext cx="7812087" cy="5003932"/>
          </a:xfrm>
        </p:spPr>
        <p:txBody>
          <a:bodyPr lIns="36000" tIns="0" rIns="36000" bIns="0"/>
          <a:lstStyle>
            <a:lvl1pPr marL="0" indent="0">
              <a:spcBef>
                <a:spcPts val="2400"/>
              </a:spcBef>
              <a:spcAft>
                <a:spcPts val="0"/>
              </a:spcAft>
              <a:buFontTx/>
              <a:buNone/>
              <a:defRPr/>
            </a:lvl1pPr>
            <a:lvl2pPr marL="0" indent="0">
              <a:spcBef>
                <a:spcPts val="600"/>
              </a:spcBef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6373813"/>
            <a:ext cx="482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9E4C8-42A0-42FE-B66B-98DF5C280AB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1902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buSzPct val="60000"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defRPr/>
            </a:lvl2pPr>
            <a:lvl5pPr marL="0" indent="0">
              <a:spcBef>
                <a:spcPts val="1200"/>
              </a:spcBef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41B29-E034-4C94-896B-8A28AC54183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44227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2800"/>
            <a:ext cx="4038600" cy="508940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87325" y="6469063"/>
            <a:ext cx="696913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756961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1A4EE-E02D-471A-A677-75781F0B1C25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28472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A999-C65C-4585-B482-E01D411A107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9854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37952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26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9500" y="9826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6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500" y="3675063"/>
            <a:ext cx="4254500" cy="25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0D67A-0DA1-438F-B5AD-324B3A446C6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17990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400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2600" y="982663"/>
            <a:ext cx="8661400" cy="52324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en-US" noProof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85C6-28E4-45B6-B763-BD552D5D032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262734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085C5-923B-46BB-92B6-890ADF2EAE6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86536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2600" y="230188"/>
            <a:ext cx="8661400" cy="59848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948F-2404-4109-99FE-686249EB1B4B}" type="slidenum">
              <a:rPr lang="ko-KR" altLang="fr-FR"/>
              <a:pPr>
                <a:defRPr/>
              </a:pPr>
              <a:t>‹N°›</a:t>
            </a:fld>
            <a:endParaRPr lang="fr-FR" altLang="ko-KR"/>
          </a:p>
        </p:txBody>
      </p:sp>
    </p:spTree>
    <p:extLst>
      <p:ext uri="{BB962C8B-B14F-4D97-AF65-F5344CB8AC3E}">
        <p14:creationId xmlns:p14="http://schemas.microsoft.com/office/powerpoint/2010/main" val="1339044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5B061-4FAF-47B3-A7B7-86419B7A42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65694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DDBF-1D9F-474E-8E29-1ED3552483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29044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D4180-88BF-471F-8D01-2200EC728E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14573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26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89500" y="982663"/>
            <a:ext cx="4254500" cy="5232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E77E-D3F5-4B1A-B638-F254C5D294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61274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71B5B-325F-4FB2-A107-D68F223B2DF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0413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34C3-1211-40F5-B318-8ED55BD7C9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9919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112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1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8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image" Target="../media/image26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1.jpe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57.xml"/><Relationship Id="rId19" Type="http://schemas.openxmlformats.org/officeDocument/2006/relationships/image" Target="../media/image27.jpe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6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77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image" Target="../media/image14.jpeg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image" Target="../media/image1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95.xml"/><Relationship Id="rId16" Type="http://schemas.openxmlformats.org/officeDocument/2006/relationships/theme" Target="../theme/theme1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213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212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1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image" Target="../media/image23.jpeg"/><Relationship Id="rId5" Type="http://schemas.openxmlformats.org/officeDocument/2006/relationships/slideLayout" Target="../slideLayouts/slideLayout235.xml"/><Relationship Id="rId10" Type="http://schemas.openxmlformats.org/officeDocument/2006/relationships/theme" Target="../theme/theme2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42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43.xml"/><Relationship Id="rId9" Type="http://schemas.openxmlformats.org/officeDocument/2006/relationships/image" Target="../media/image5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image" Target="../media/image5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image" Target="../media/image4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0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image" Target="../media/image4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15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image" Target="../media/image4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Relationship Id="rId14" Type="http://schemas.openxmlformats.org/officeDocument/2006/relationships/image" Target="../media/image2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49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image" Target="../media/image4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image" Target="../media/image2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72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image" Target="../media/image4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slideLayout" Target="../slideLayouts/slideLayout39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84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7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20.emf"/><Relationship Id="rId5" Type="http://schemas.openxmlformats.org/officeDocument/2006/relationships/slideLayout" Target="../slideLayouts/slideLayout90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8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2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92825"/>
            <a:ext cx="215741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65223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  <p:sldLayoutId id="2147484918" r:id="rId2"/>
    <p:sldLayoutId id="2147484919" r:id="rId3"/>
    <p:sldLayoutId id="2147484920" r:id="rId4"/>
    <p:sldLayoutId id="2147484921" r:id="rId5"/>
    <p:sldLayoutId id="2147484922" r:id="rId6"/>
    <p:sldLayoutId id="2147484923" r:id="rId7"/>
    <p:sldLayoutId id="2147484924" r:id="rId8"/>
    <p:sldLayoutId id="2147484925" r:id="rId9"/>
    <p:sldLayoutId id="2147484926" r:id="rId10"/>
    <p:sldLayoutId id="21474849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 descr="Aplat-visuel-HtGch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 2" descr="Filet-visuel-BasDt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28600"/>
            <a:ext cx="774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81075"/>
            <a:ext cx="84597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5263" y="6373813"/>
            <a:ext cx="287337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6949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22DC99B-8337-4277-A908-0C27B29C8E6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247" name="Picture 6" descr="log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46825"/>
            <a:ext cx="14398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8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82613" y="6543675"/>
            <a:ext cx="6450012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1000">
                <a:solidFill>
                  <a:srgbClr val="003478"/>
                </a:solidFill>
              </a:rPr>
              <a:t>Property of Arkema – </a:t>
            </a:r>
            <a:r>
              <a:rPr lang="en-US" altLang="fr-FR" sz="1000" b="1">
                <a:solidFill>
                  <a:srgbClr val="003478"/>
                </a:solidFill>
              </a:rPr>
              <a:t>CONFIDENTIAL</a:t>
            </a:r>
            <a:r>
              <a:rPr lang="en-US" altLang="fr-FR" sz="1000">
                <a:solidFill>
                  <a:srgbClr val="003478"/>
                </a:solidFill>
              </a:rPr>
              <a:t> – Duplication prohibited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9pPr>
    </p:titleStyle>
    <p:bodyStyle>
      <a:lvl1pPr marL="360363" indent="-360363" algn="l" rtl="0" eaLnBrk="0" fontAlgn="base" hangingPunct="0">
        <a:spcBef>
          <a:spcPts val="1200"/>
        </a:spcBef>
        <a:spcAft>
          <a:spcPts val="300"/>
        </a:spcAft>
        <a:buClr>
          <a:schemeClr val="tx2"/>
        </a:buClr>
        <a:buSzPct val="60000"/>
        <a:buBlip>
          <a:blip r:embed="rId14"/>
        </a:buBlip>
        <a:defRPr sz="3200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28650" indent="-268288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SzPct val="110000"/>
        <a:buFont typeface="Lucida Grande" charset="0"/>
        <a:buChar char="●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360363" indent="554038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20000"/>
        <a:buFont typeface="Lucida Grande" charset="0"/>
        <a:buChar char="•"/>
        <a:defRPr sz="1400">
          <a:solidFill>
            <a:schemeClr val="bg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806450" indent="-177800" algn="l" rtl="0" eaLnBrk="0" fontAlgn="base" hangingPunct="0">
        <a:spcBef>
          <a:spcPct val="0"/>
        </a:spcBef>
        <a:spcAft>
          <a:spcPct val="0"/>
        </a:spcAft>
        <a:buSzPct val="110000"/>
        <a:buFont typeface="Lucida Grande" charset="0"/>
        <a:buChar char="–"/>
        <a:defRPr sz="1400">
          <a:solidFill>
            <a:srgbClr val="003478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803275" indent="1025525" algn="l" rtl="0" eaLnBrk="0" fontAlgn="base" hangingPunct="0">
        <a:spcBef>
          <a:spcPts val="600"/>
        </a:spcBef>
        <a:spcAft>
          <a:spcPct val="0"/>
        </a:spcAft>
        <a:buChar char="»"/>
        <a:defRPr sz="1200">
          <a:solidFill>
            <a:srgbClr val="003478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4635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6pPr>
      <a:lvl7pPr marL="9207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7pPr>
      <a:lvl8pPr marL="13779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8pPr>
      <a:lvl9pPr marL="18351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 descr="Aplat-visuel-HtGch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2" descr="Filet-visuel-BasD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26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AADF150-288F-4CD7-9B28-91C47D832A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4996" r:id="rId2"/>
    <p:sldLayoutId id="2147484997" r:id="rId3"/>
    <p:sldLayoutId id="2147484998" r:id="rId4"/>
    <p:sldLayoutId id="2147484999" r:id="rId5"/>
    <p:sldLayoutId id="2147485000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0"/>
        </a:buBlip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Orgasol_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992188"/>
            <a:ext cx="268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Rilsan fine powders_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92088"/>
            <a:ext cx="2028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229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0" y="6524625"/>
            <a:ext cx="7589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smtClean="0">
                <a:solidFill>
                  <a:srgbClr val="000000"/>
                </a:solidFill>
              </a:rPr>
              <a:t>This document is our property. Any unauthorized use, distribution, copying or printing is strictly forbidden without Arkema agreement.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 descr="Aplat-visuel-HtGch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2" descr="Filet-visuel-BasD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331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49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5D054E7-9BC8-442A-8A56-429466010B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3319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0" name="Picture 6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144463" y="6453188"/>
            <a:ext cx="6659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smtClean="0">
                <a:solidFill>
                  <a:srgbClr val="000000"/>
                </a:solidFill>
              </a:rPr>
              <a:t>This document is our property. Any unauthorized use, distribution, copying or printing is strictly forbidden without Arkema agreement.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  <p:sldLayoutId id="2147485022" r:id="rId12"/>
    <p:sldLayoutId id="2147485023" r:id="rId13"/>
    <p:sldLayoutId id="214748502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9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9" descr="Logo-ARKEMA-84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Orgasol_Q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992188"/>
            <a:ext cx="268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Rilsan fine powders_Q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92088"/>
            <a:ext cx="2028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43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47" name="Rectangle 18"/>
          <p:cNvSpPr>
            <a:spLocks noChangeArrowheads="1"/>
          </p:cNvSpPr>
          <p:nvPr/>
        </p:nvSpPr>
        <p:spPr bwMode="auto">
          <a:xfrm>
            <a:off x="0" y="6524625"/>
            <a:ext cx="7589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smtClean="0">
                <a:solidFill>
                  <a:srgbClr val="000000"/>
                </a:solidFill>
              </a:rPr>
              <a:t>This document is our property. Any unauthorized use, distribution, copying or printing is strictly forbidden without Arkema agreement.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273" r:id="rId12"/>
    <p:sldLayoutId id="2147485274" r:id="rId13"/>
    <p:sldLayoutId id="21474852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20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Aplat-visuel-HtGch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2" descr="Filet-visuel-BasDt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4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5" name="Picture 6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536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49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A2D7DF4-4B6F-4DBE-99E4-12FAC2CB006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1273" name="Rectangle 18"/>
          <p:cNvSpPr>
            <a:spLocks noChangeArrowheads="1"/>
          </p:cNvSpPr>
          <p:nvPr/>
        </p:nvSpPr>
        <p:spPr bwMode="auto">
          <a:xfrm>
            <a:off x="0" y="6524625"/>
            <a:ext cx="7589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smtClean="0">
                <a:solidFill>
                  <a:srgbClr val="000000"/>
                </a:solidFill>
              </a:rPr>
              <a:t>This document is our property. Any unauthorized use, distribution, copying or printing is strictly forbidden without Arkema agreement.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  <p:sldLayoutId id="2147485276" r:id="rId12"/>
    <p:sldLayoutId id="214748527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8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 descr="Aplat-visuel-HtGche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 2" descr="Filet-visuel-BasDte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63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33E55FF-64B8-483B-A0A1-DE158AF5FD5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cxnSp>
        <p:nvCxnSpPr>
          <p:cNvPr id="16391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2" name="Picture 6" descr="log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687513" y="6359525"/>
            <a:ext cx="190817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>
                <a:solidFill>
                  <a:srgbClr val="003576"/>
                </a:solidFill>
              </a:rPr>
              <a:t>Proprietary of Arkema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  <p:sldLayoutId id="2147485278" r:id="rId12"/>
    <p:sldLayoutId id="2147485058" r:id="rId13"/>
    <p:sldLayoutId id="2147485279" r:id="rId14"/>
    <p:sldLayoutId id="2147485280" r:id="rId15"/>
    <p:sldLayoutId id="2147485281" r:id="rId16"/>
    <p:sldLayoutId id="2147485059" r:id="rId17"/>
    <p:sldLayoutId id="2147485060" r:id="rId18"/>
    <p:sldLayoutId id="2147485061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24"/>
        </a:buBlip>
        <a:defRPr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2" descr="Filet-visuel-BasD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149975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rkema_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6350000"/>
            <a:ext cx="1431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1" descr="Aplat-visuel-HtGche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3038"/>
            <a:ext cx="822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US" altLang="en-US" smtClean="0"/>
          </a:p>
        </p:txBody>
      </p:sp>
      <p:sp>
        <p:nvSpPr>
          <p:cNvPr id="174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987425"/>
            <a:ext cx="82296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2875" y="6324600"/>
            <a:ext cx="468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898989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  <p:sldLayoutId id="2147485293" r:id="rId12"/>
    <p:sldLayoutId id="2147485294" r:id="rId13"/>
    <p:sldLayoutId id="2147485295" r:id="rId14"/>
    <p:sldLayoutId id="2147485296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9pPr>
    </p:titleStyle>
    <p:bodyStyle>
      <a:lvl1pPr marL="282575" indent="-282575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Blip>
          <a:blip r:embed="rId20"/>
        </a:buBlip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7575" indent="-2905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Lucida Grande" charset="0"/>
        <a:buChar char="—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27113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5715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defRPr sz="1200"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e 10"/>
          <p:cNvGrpSpPr>
            <a:grpSpLocks/>
          </p:cNvGrpSpPr>
          <p:nvPr/>
        </p:nvGrpSpPr>
        <p:grpSpPr bwMode="auto">
          <a:xfrm>
            <a:off x="6389688" y="6142038"/>
            <a:ext cx="2754312" cy="738187"/>
            <a:chOff x="6390000" y="6141600"/>
            <a:chExt cx="2754000" cy="738000"/>
          </a:xfrm>
        </p:grpSpPr>
        <p:pic>
          <p:nvPicPr>
            <p:cNvPr id="18439" name="Image 9" descr="Vague-logo.emf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00" y="6141600"/>
              <a:ext cx="2754000" cy="73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Image 8" descr="Logotype-Arkema-Q.em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938" y="6352013"/>
              <a:ext cx="1422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Image 1" descr="Aplat-visuel-HtGch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843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49250" y="6638925"/>
            <a:ext cx="696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B9148C-895E-4B60-B7C6-7C890563C8F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2" r:id="rId1"/>
    <p:sldLayoutId id="2147485297" r:id="rId2"/>
    <p:sldLayoutId id="2147485063" r:id="rId3"/>
    <p:sldLayoutId id="2147485064" r:id="rId4"/>
    <p:sldLayoutId id="2147485065" r:id="rId5"/>
    <p:sldLayoutId id="2147485066" r:id="rId6"/>
    <p:sldLayoutId id="2147485067" r:id="rId7"/>
    <p:sldLayoutId id="2147485298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3"/>
        </a:buBlip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 descr="Aplat-visuel-HtGch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2" descr="Filet-visuel-BasD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946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D082744-A761-41E5-A50C-318D9206643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19463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4" name="Picture 6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8"/>
          <p:cNvSpPr>
            <a:spLocks noChangeArrowheads="1"/>
          </p:cNvSpPr>
          <p:nvPr/>
        </p:nvSpPr>
        <p:spPr bwMode="auto">
          <a:xfrm>
            <a:off x="144463" y="6453188"/>
            <a:ext cx="6659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dirty="0" smtClean="0">
                <a:solidFill>
                  <a:srgbClr val="000000"/>
                </a:solidFill>
              </a:rPr>
              <a:t>This document is our property. Any unauthorized use, distribution, copying or printing is strictly forbidden without </a:t>
            </a:r>
            <a:r>
              <a:rPr lang="en-GB" altLang="fr-FR" sz="1000" i="1" dirty="0" err="1" smtClean="0">
                <a:solidFill>
                  <a:srgbClr val="000000"/>
                </a:solidFill>
              </a:rPr>
              <a:t>Arkema</a:t>
            </a:r>
            <a:r>
              <a:rPr lang="en-GB" altLang="fr-FR" sz="1000" i="1" dirty="0" smtClean="0">
                <a:solidFill>
                  <a:srgbClr val="000000"/>
                </a:solidFill>
              </a:rPr>
              <a:t> agreement.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79" r:id="rId12"/>
    <p:sldLayoutId id="2147485080" r:id="rId13"/>
    <p:sldLayoutId id="214748529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9"/>
        </a:buBlip>
        <a:defRPr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Aplat-visuel-HtGch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2" descr="Filet-visuel-BasDt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43675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289D66E4-45E7-4F09-839D-0103A0F02D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cxnSp>
        <p:nvCxnSpPr>
          <p:cNvPr id="2" name="Connecteur droit 2"/>
          <p:cNvCxnSpPr>
            <a:cxnSpLocks noChangeShapeType="1"/>
          </p:cNvCxnSpPr>
          <p:nvPr/>
        </p:nvCxnSpPr>
        <p:spPr bwMode="auto">
          <a:xfrm>
            <a:off x="590550" y="6526213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6" name="Picture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27763"/>
            <a:ext cx="129698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0"/>
          <p:cNvSpPr txBox="1">
            <a:spLocks noChangeArrowheads="1"/>
          </p:cNvSpPr>
          <p:nvPr userDrawn="1"/>
        </p:nvSpPr>
        <p:spPr bwMode="auto">
          <a:xfrm>
            <a:off x="539750" y="6524625"/>
            <a:ext cx="6192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fr-FR" sz="1000" smtClean="0">
                <a:solidFill>
                  <a:schemeClr val="tx2"/>
                </a:solidFill>
              </a:rPr>
              <a:t>CERDATO / M7 RFP / August 2013               Confidential  /  Arkema proprietary / Duplication prohibited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  <p:sldLayoutId id="2147484939" r:id="rId12"/>
    <p:sldLayoutId id="214748494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8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 descr="Aplat-visuel-HtGch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 2" descr="Filet-visuel-BasDt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28600"/>
            <a:ext cx="774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81075"/>
            <a:ext cx="84597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5263" y="6373813"/>
            <a:ext cx="287337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6949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7D7EF0E-AFFB-46F8-95C9-5DAE8060994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20487" name="Picture 6" descr="logo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46825"/>
            <a:ext cx="14398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8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82613" y="6543675"/>
            <a:ext cx="6450012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fr-FR" sz="1000">
                <a:solidFill>
                  <a:srgbClr val="003478"/>
                </a:solidFill>
              </a:rPr>
              <a:t>Property of Arkema – </a:t>
            </a:r>
            <a:r>
              <a:rPr lang="en-US" altLang="fr-FR" sz="1000" b="1">
                <a:solidFill>
                  <a:srgbClr val="003478"/>
                </a:solidFill>
              </a:rPr>
              <a:t>CONFIDENTIAL</a:t>
            </a:r>
            <a:r>
              <a:rPr lang="en-US" altLang="fr-FR" sz="1000">
                <a:solidFill>
                  <a:srgbClr val="003478"/>
                </a:solidFill>
              </a:rPr>
              <a:t> – Duplication prohibited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0" r:id="rId1"/>
    <p:sldLayoutId id="2147485301" r:id="rId2"/>
    <p:sldLayoutId id="2147485302" r:id="rId3"/>
    <p:sldLayoutId id="2147485303" r:id="rId4"/>
    <p:sldLayoutId id="2147485304" r:id="rId5"/>
    <p:sldLayoutId id="2147485305" r:id="rId6"/>
    <p:sldLayoutId id="2147485306" r:id="rId7"/>
    <p:sldLayoutId id="2147485307" r:id="rId8"/>
    <p:sldLayoutId id="2147485308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Century Gothic" charset="0"/>
          <a:ea typeface="ＭＳ Ｐゴシック" charset="0"/>
          <a:cs typeface="Arial" charset="0"/>
        </a:defRPr>
      </a:lvl9pPr>
    </p:titleStyle>
    <p:bodyStyle>
      <a:lvl1pPr marL="360363" indent="-360363" algn="l" rtl="0" eaLnBrk="0" fontAlgn="base" hangingPunct="0">
        <a:spcBef>
          <a:spcPts val="1200"/>
        </a:spcBef>
        <a:spcAft>
          <a:spcPts val="300"/>
        </a:spcAft>
        <a:buClr>
          <a:schemeClr val="tx2"/>
        </a:buClr>
        <a:buSzPct val="60000"/>
        <a:buBlip>
          <a:blip r:embed="rId14"/>
        </a:buBlip>
        <a:defRPr sz="3200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28650" indent="-268288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SzPct val="110000"/>
        <a:buFont typeface="Lucida Grande" charset="0"/>
        <a:buChar char="●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360363" indent="554038" algn="l" rtl="0" eaLnBrk="0" fontAlgn="base" hangingPunct="0">
        <a:spcBef>
          <a:spcPts val="600"/>
        </a:spcBef>
        <a:spcAft>
          <a:spcPts val="600"/>
        </a:spcAft>
        <a:buClr>
          <a:schemeClr val="tx2"/>
        </a:buClr>
        <a:buSzPct val="120000"/>
        <a:buFont typeface="Lucida Grande" charset="0"/>
        <a:buChar char="•"/>
        <a:defRPr sz="1400">
          <a:solidFill>
            <a:schemeClr val="bg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806450" indent="-177800" algn="l" rtl="0" eaLnBrk="0" fontAlgn="base" hangingPunct="0">
        <a:spcBef>
          <a:spcPct val="0"/>
        </a:spcBef>
        <a:spcAft>
          <a:spcPct val="0"/>
        </a:spcAft>
        <a:buSzPct val="110000"/>
        <a:buFont typeface="Lucida Grande" charset="0"/>
        <a:buChar char="–"/>
        <a:defRPr sz="1400">
          <a:solidFill>
            <a:srgbClr val="003478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803275" indent="1025525" algn="l" rtl="0" eaLnBrk="0" fontAlgn="base" hangingPunct="0">
        <a:spcBef>
          <a:spcPts val="600"/>
        </a:spcBef>
        <a:spcAft>
          <a:spcPct val="0"/>
        </a:spcAft>
        <a:buChar char="»"/>
        <a:defRPr sz="1200">
          <a:solidFill>
            <a:srgbClr val="003478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4635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6pPr>
      <a:lvl7pPr marL="9207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7pPr>
      <a:lvl8pPr marL="13779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8pPr>
      <a:lvl9pPr marL="183515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 descr="Aplat-visuel-HtGch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2" descr="Filet-visuel-BasDt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150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Century Gothic" panose="020B050202020202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422EA7E-CFCB-4F3C-8A7D-BE1420F1D0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081" r:id="rId2"/>
    <p:sldLayoutId id="2147485082" r:id="rId3"/>
    <p:sldLayoutId id="2147485083" r:id="rId4"/>
    <p:sldLayoutId id="2147485084" r:id="rId5"/>
    <p:sldLayoutId id="214748508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0"/>
        </a:buBlip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225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5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Aplat-visuel-HtGch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2" descr="Filet-visuel-BasDt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7" name="Picture 6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2355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91054C86-BEC1-4BA8-8E18-8F48BE527CB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6"/>
        </a:buBlip>
        <a:defRPr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 descr="Aplat-visuel-HtGch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 2" descr="Filet-visuel-BasD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0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4581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458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4C402-6803-4C78-8119-20367F4FBE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  <p:sldLayoutId id="21474851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560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0" r:id="rId1"/>
    <p:sldLayoutId id="2147485121" r:id="rId2"/>
    <p:sldLayoutId id="2147485122" r:id="rId3"/>
    <p:sldLayoutId id="2147485123" r:id="rId4"/>
    <p:sldLayoutId id="2147485124" r:id="rId5"/>
    <p:sldLayoutId id="2147485125" r:id="rId6"/>
    <p:sldLayoutId id="2147485126" r:id="rId7"/>
    <p:sldLayoutId id="2147485127" r:id="rId8"/>
    <p:sldLayoutId id="2147485128" r:id="rId9"/>
    <p:sldLayoutId id="2147485129" r:id="rId10"/>
    <p:sldLayoutId id="21474851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66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Aplat-visuel-HtGch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2" descr="Filet-visuel-BasD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2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3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76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08422B2-E406-413A-856F-098265CB0A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  <p:sldLayoutId id="214748515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 descr="Aplat-visuel-HtGch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 2" descr="Filet-visuel-BasD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676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77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86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EDF9A9D1-FB48-4629-BF1E-F747B4D178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9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55" r:id="rId2"/>
    <p:sldLayoutId id="2147485156" r:id="rId3"/>
    <p:sldLayoutId id="2147485157" r:id="rId4"/>
    <p:sldLayoutId id="2147485158" r:id="rId5"/>
    <p:sldLayoutId id="2147485159" r:id="rId6"/>
    <p:sldLayoutId id="2147485160" r:id="rId7"/>
    <p:sldLayoutId id="2147485161" r:id="rId8"/>
    <p:sldLayoutId id="2147485162" r:id="rId9"/>
    <p:sldLayoutId id="2147485163" r:id="rId10"/>
    <p:sldLayoutId id="2147485164" r:id="rId11"/>
    <p:sldLayoutId id="214748516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97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6" r:id="rId1"/>
    <p:sldLayoutId id="2147485167" r:id="rId2"/>
    <p:sldLayoutId id="2147485168" r:id="rId3"/>
    <p:sldLayoutId id="2147485169" r:id="rId4"/>
    <p:sldLayoutId id="2147485170" r:id="rId5"/>
    <p:sldLayoutId id="2147485171" r:id="rId6"/>
    <p:sldLayoutId id="2147485172" r:id="rId7"/>
    <p:sldLayoutId id="2147485173" r:id="rId8"/>
    <p:sldLayoutId id="2147485174" r:id="rId9"/>
    <p:sldLayoutId id="2147485175" r:id="rId10"/>
    <p:sldLayoutId id="21474851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6059488"/>
            <a:ext cx="21605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42" r:id="rId2"/>
    <p:sldLayoutId id="2147484943" r:id="rId3"/>
    <p:sldLayoutId id="2147484944" r:id="rId4"/>
    <p:sldLayoutId id="2147484945" r:id="rId5"/>
    <p:sldLayoutId id="2147484946" r:id="rId6"/>
    <p:sldLayoutId id="2147484947" r:id="rId7"/>
    <p:sldLayoutId id="2147484948" r:id="rId8"/>
    <p:sldLayoutId id="2147484949" r:id="rId9"/>
    <p:sldLayoutId id="2147484950" r:id="rId10"/>
    <p:sldLayoutId id="214748495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07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fontAlgn="base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fontAlgn="base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fontAlgn="base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 descr="Aplat-visuel-HtGch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2" descr="Filet-visuel-BasD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8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49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17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482406E-3EA3-45A7-A3C1-108EC0633E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  <p:sldLayoutId id="2147485199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fontAlgn="base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fontAlgn="base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fontAlgn="base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9" descr="Logo-ARKEMA-84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6059488"/>
            <a:ext cx="21574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277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0" r:id="rId1"/>
    <p:sldLayoutId id="2147485201" r:id="rId2"/>
    <p:sldLayoutId id="2147485202" r:id="rId3"/>
    <p:sldLayoutId id="2147485203" r:id="rId4"/>
    <p:sldLayoutId id="2147485204" r:id="rId5"/>
    <p:sldLayoutId id="2147485205" r:id="rId6"/>
    <p:sldLayoutId id="2147485310" r:id="rId7"/>
    <p:sldLayoutId id="2147485206" r:id="rId8"/>
    <p:sldLayoutId id="2147485207" r:id="rId9"/>
    <p:sldLayoutId id="2147485208" r:id="rId10"/>
    <p:sldLayoutId id="214748520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ts val="1200"/>
        </a:spcBef>
        <a:spcAft>
          <a:spcPts val="300"/>
        </a:spcAft>
        <a:buSzPct val="60000"/>
        <a:buBlip>
          <a:blip r:embed="rId15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fontAlgn="base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fontAlgn="base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fontAlgn="base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" descr="Aplat-visuel-HtGch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2" descr="Filet-visuel-BasD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796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797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37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9C273EF7-8376-4625-9B1F-B6364694996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0" r:id="rId1"/>
    <p:sldLayoutId id="2147485211" r:id="rId2"/>
    <p:sldLayoutId id="2147485212" r:id="rId3"/>
    <p:sldLayoutId id="2147485213" r:id="rId4"/>
    <p:sldLayoutId id="2147485214" r:id="rId5"/>
    <p:sldLayoutId id="2147485215" r:id="rId6"/>
    <p:sldLayoutId id="2147485216" r:id="rId7"/>
    <p:sldLayoutId id="2147485217" r:id="rId8"/>
    <p:sldLayoutId id="2147485218" r:id="rId9"/>
    <p:sldLayoutId id="2147485219" r:id="rId10"/>
    <p:sldLayoutId id="2147485220" r:id="rId11"/>
    <p:sldLayoutId id="214748522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fontAlgn="base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fontAlgn="base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fontAlgn="base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 1" descr="Aplat-visuel-HtGch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Image 2" descr="Filet-visuel-BasDt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0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4821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348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41F149A9-4C36-4075-BDD8-1115443800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3" r:id="rId2"/>
    <p:sldLayoutId id="2147485224" r:id="rId3"/>
    <p:sldLayoutId id="2147485225" r:id="rId4"/>
    <p:sldLayoutId id="2147485226" r:id="rId5"/>
    <p:sldLayoutId id="2147485227" r:id="rId6"/>
    <p:sldLayoutId id="2147485228" r:id="rId7"/>
    <p:sldLayoutId id="2147485229" r:id="rId8"/>
    <p:sldLayoutId id="2147485230" r:id="rId9"/>
    <p:sldLayoutId id="2147485231" r:id="rId10"/>
    <p:sldLayoutId id="2147485232" r:id="rId11"/>
    <p:sldLayoutId id="214748523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ts val="1200"/>
        </a:spcBef>
        <a:spcAft>
          <a:spcPts val="300"/>
        </a:spcAft>
        <a:buSzPct val="60000"/>
        <a:buBlip>
          <a:blip r:embed="rId17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fontAlgn="base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fontAlgn="base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fontAlgn="base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fontAlgn="base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Aplat-visuel-HtGch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2" descr="Filet-visuel-BasDt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0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01" name="Picture 6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1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+mj-lt"/>
                <a:ea typeface="+mn-ea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435CB3F-92F2-45C0-BFDE-532677E2C6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6"/>
        </a:buBlip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Rectangle 15"/>
          <p:cNvSpPr txBox="1">
            <a:spLocks noGrp="1" noChangeArrowheads="1"/>
          </p:cNvSpPr>
          <p:nvPr userDrawn="1"/>
        </p:nvSpPr>
        <p:spPr bwMode="auto">
          <a:xfrm>
            <a:off x="844550" y="6419850"/>
            <a:ext cx="72374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100" smtClean="0">
                <a:solidFill>
                  <a:schemeClr val="tx2"/>
                </a:solidFill>
                <a:ea typeface="+mn-ea"/>
              </a:rPr>
              <a:t>ARKEMA  CERDATO  - SRDP – August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4" r:id="rId1"/>
    <p:sldLayoutId id="2147485235" r:id="rId2"/>
    <p:sldLayoutId id="2147485236" r:id="rId3"/>
    <p:sldLayoutId id="2147484963" r:id="rId4"/>
    <p:sldLayoutId id="2147485237" r:id="rId5"/>
    <p:sldLayoutId id="2147485238" r:id="rId6"/>
    <p:sldLayoutId id="2147485239" r:id="rId7"/>
    <p:sldLayoutId id="214748524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0"/>
        </a:buBlip>
        <a:defRPr b="1" kern="1200">
          <a:solidFill>
            <a:schemeClr val="tx1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Tahoma" pitchFamily="34" charset="0"/>
          <a:ea typeface="MS PGothic" panose="020B0600070205080204" pitchFamily="34" charset="-128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 descr="Aplat-visuel-HtGche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 2" descr="Filet-visuel-BasDte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614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+mj-lt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744F0296-D270-43B9-BF5D-D9B79905116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cxnSp>
        <p:nvCxnSpPr>
          <p:cNvPr id="6151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2" name="Picture 6" descr="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687513" y="6359525"/>
            <a:ext cx="190817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>
                <a:solidFill>
                  <a:srgbClr val="003576"/>
                </a:solidFill>
              </a:rPr>
              <a:t>Proprietary of Arkema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5242" r:id="rId12"/>
    <p:sldLayoutId id="2147484974" r:id="rId13"/>
    <p:sldLayoutId id="2147485243" r:id="rId14"/>
    <p:sldLayoutId id="2147484975" r:id="rId15"/>
    <p:sldLayoutId id="214748497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21"/>
        </a:buBlip>
        <a:defRPr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2" descr="Filet-visuel-BasD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149975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rkema_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6350000"/>
            <a:ext cx="14319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1" descr="Aplat-visuel-HtGche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3038"/>
            <a:ext cx="82296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  <a:endParaRPr lang="en-US" altLang="en-US" smtClean="0"/>
          </a:p>
        </p:txBody>
      </p:sp>
      <p:sp>
        <p:nvSpPr>
          <p:cNvPr id="71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987425"/>
            <a:ext cx="82296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42875" y="6324600"/>
            <a:ext cx="468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898989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  <p:sldLayoutId id="2147485255" r:id="rId12"/>
    <p:sldLayoutId id="2147485256" r:id="rId13"/>
    <p:sldLayoutId id="2147485257" r:id="rId14"/>
    <p:sldLayoutId id="2147485258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1F497D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F497D"/>
          </a:solidFill>
          <a:latin typeface="Century Gothic" panose="020B0502020202020204" pitchFamily="34" charset="0"/>
        </a:defRPr>
      </a:lvl9pPr>
    </p:titleStyle>
    <p:bodyStyle>
      <a:lvl1pPr marL="282575" indent="-282575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Blip>
          <a:blip r:embed="rId20"/>
        </a:buBlip>
        <a:defRPr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7575" indent="-2905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Lucida Grande" charset="0"/>
        <a:buChar char="—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27113" indent="-227013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98613" indent="-5715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defRPr sz="1200" kern="1200">
          <a:solidFill>
            <a:srgbClr val="A6A6A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e 10"/>
          <p:cNvGrpSpPr>
            <a:grpSpLocks/>
          </p:cNvGrpSpPr>
          <p:nvPr/>
        </p:nvGrpSpPr>
        <p:grpSpPr bwMode="auto">
          <a:xfrm>
            <a:off x="6389688" y="6142038"/>
            <a:ext cx="2754312" cy="738187"/>
            <a:chOff x="6390000" y="6141600"/>
            <a:chExt cx="2754000" cy="738000"/>
          </a:xfrm>
        </p:grpSpPr>
        <p:pic>
          <p:nvPicPr>
            <p:cNvPr id="8199" name="Image 9" descr="Vague-logo.emf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00" y="6141600"/>
              <a:ext cx="2754000" cy="73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Image 8" descr="Logotype-Arkema-Q.emf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938" y="6352013"/>
              <a:ext cx="1422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5" name="Image 1" descr="Aplat-visuel-HtGch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819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349250" y="6638925"/>
            <a:ext cx="6969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C1E115-5AF3-4B60-80AA-79022F76459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5259" r:id="rId2"/>
    <p:sldLayoutId id="2147484978" r:id="rId3"/>
    <p:sldLayoutId id="2147484979" r:id="rId4"/>
    <p:sldLayoutId id="2147484980" r:id="rId5"/>
    <p:sldLayoutId id="2147484981" r:id="rId6"/>
    <p:sldLayoutId id="2147484982" r:id="rId7"/>
    <p:sldLayoutId id="214748526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3"/>
        </a:buBlip>
        <a:defRPr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 descr="Aplat-visuel-HtGch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6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2" descr="Filet-visuel-BasD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42038"/>
            <a:ext cx="2720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31913" y="230188"/>
            <a:ext cx="781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922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82600" y="982663"/>
            <a:ext cx="86614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5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73813"/>
            <a:ext cx="4826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6949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E577C88-8CD0-439B-9FE1-6FE2BA04F95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cxnSp>
        <p:nvCxnSpPr>
          <p:cNvPr id="9223" name="Connecteur droit 2"/>
          <p:cNvCxnSpPr>
            <a:cxnSpLocks noChangeShapeType="1"/>
          </p:cNvCxnSpPr>
          <p:nvPr/>
        </p:nvCxnSpPr>
        <p:spPr bwMode="auto">
          <a:xfrm>
            <a:off x="590550" y="6356350"/>
            <a:ext cx="0" cy="215900"/>
          </a:xfrm>
          <a:prstGeom prst="line">
            <a:avLst/>
          </a:prstGeom>
          <a:noFill/>
          <a:ln w="9525">
            <a:solidFill>
              <a:srgbClr val="0034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4" name="Picture 6" descr="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6350000"/>
            <a:ext cx="14398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8"/>
          <p:cNvSpPr>
            <a:spLocks noChangeArrowheads="1"/>
          </p:cNvSpPr>
          <p:nvPr/>
        </p:nvSpPr>
        <p:spPr bwMode="auto">
          <a:xfrm>
            <a:off x="590550" y="6305550"/>
            <a:ext cx="621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1000" i="1" dirty="0" err="1" smtClean="0">
                <a:solidFill>
                  <a:srgbClr val="000000"/>
                </a:solidFill>
                <a:latin typeface="+mj-lt"/>
              </a:rPr>
              <a:t>Arkema’s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 property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. Any unauthorized use, distribution, copying or printing is strictly forbidden without Arkema agreement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. Copyright</a:t>
            </a:r>
            <a:r>
              <a:rPr lang="en-GB" altLang="fr-FR" sz="1000" i="1" baseline="30000" dirty="0" smtClean="0">
                <a:solidFill>
                  <a:srgbClr val="000000"/>
                </a:solidFill>
                <a:latin typeface="+mj-lt"/>
              </a:rPr>
              <a:t>®</a:t>
            </a:r>
            <a:r>
              <a:rPr lang="en-GB" altLang="fr-FR" sz="1000" i="1" dirty="0" smtClean="0">
                <a:solidFill>
                  <a:srgbClr val="000000"/>
                </a:solidFill>
                <a:latin typeface="+mj-lt"/>
              </a:rPr>
              <a:t> June</a:t>
            </a:r>
            <a:r>
              <a:rPr lang="en-GB" altLang="fr-FR" sz="1000" i="1" baseline="0" dirty="0" smtClean="0">
                <a:solidFill>
                  <a:srgbClr val="000000"/>
                </a:solidFill>
                <a:latin typeface="+mj-lt"/>
              </a:rPr>
              <a:t> 2015</a:t>
            </a:r>
            <a:endParaRPr lang="en-GB" altLang="fr-FR" sz="1000" i="1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  <p:sldLayoutId id="2147484994" r:id="rId12"/>
    <p:sldLayoutId id="2147484995" r:id="rId13"/>
    <p:sldLayoutId id="214748526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ts val="300"/>
        </a:spcAft>
        <a:buSzPct val="60000"/>
        <a:buBlip>
          <a:blip r:embed="rId19"/>
        </a:buBlip>
        <a:defRPr b="1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23888" indent="-266700" algn="l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81088" indent="-1889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085850" indent="-4763" algn="l" rtl="0" eaLnBrk="0" fontAlgn="base" hangingPunct="0">
        <a:spcBef>
          <a:spcPts val="1200"/>
        </a:spcBef>
        <a:spcAft>
          <a:spcPct val="0"/>
        </a:spcAft>
        <a:defRPr sz="1200" kern="1200">
          <a:solidFill>
            <a:schemeClr val="bg2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41.wmf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53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43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9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1.w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2819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Rectangle 18"/>
          <p:cNvSpPr>
            <a:spLocks/>
          </p:cNvSpPr>
          <p:nvPr/>
        </p:nvSpPr>
        <p:spPr bwMode="auto">
          <a:xfrm>
            <a:off x="239713" y="2420938"/>
            <a:ext cx="8580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36000" bIns="0"/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4000" dirty="0" err="1">
                <a:latin typeface="Century Gothic" panose="020B0502020202020204" pitchFamily="34" charset="0"/>
                <a:cs typeface="Tahoma" panose="020B0604030504040204" pitchFamily="34" charset="0"/>
              </a:rPr>
              <a:t>Automotive</a:t>
            </a:r>
            <a:r>
              <a:rPr lang="fr-FR" altLang="fr-FR" sz="4000" dirty="0">
                <a:latin typeface="Century Gothic" panose="020B0502020202020204" pitchFamily="34" charset="0"/>
                <a:cs typeface="Tahoma" panose="020B0604030504040204" pitchFamily="34" charset="0"/>
              </a:rPr>
              <a:t> and </a:t>
            </a:r>
            <a:r>
              <a:rPr lang="fr-FR" altLang="fr-FR" sz="4000" dirty="0" err="1">
                <a:latin typeface="Century Gothic" panose="020B0502020202020204" pitchFamily="34" charset="0"/>
                <a:cs typeface="Tahoma" panose="020B0604030504040204" pitchFamily="34" charset="0"/>
              </a:rPr>
              <a:t>industrial</a:t>
            </a:r>
            <a:r>
              <a:rPr lang="fr-FR" altLang="fr-FR" sz="4000" dirty="0"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fr-FR" altLang="fr-FR" sz="4000" dirty="0" err="1">
                <a:latin typeface="Century Gothic" panose="020B0502020202020204" pitchFamily="34" charset="0"/>
                <a:cs typeface="Tahoma" panose="020B0604030504040204" pitchFamily="34" charset="0"/>
              </a:rPr>
              <a:t>vehicles</a:t>
            </a:r>
            <a:r>
              <a:rPr lang="fr-FR" altLang="fr-FR" sz="4000" dirty="0">
                <a:latin typeface="Century Gothic" panose="020B0502020202020204" pitchFamily="34" charset="0"/>
                <a:cs typeface="Tahoma" panose="020B0604030504040204" pitchFamily="34" charset="0"/>
              </a:rPr>
              <a:t> applications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r-FR" altLang="fr-FR" b="0" dirty="0"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CBFFE-9334-4AB8-A9B2-809B04F0AA8F}" type="slidenum">
              <a:rPr lang="fr-FR" altLang="fr-FR"/>
              <a:pPr>
                <a:defRPr/>
              </a:pPr>
              <a:t>10</a:t>
            </a:fld>
            <a:endParaRPr lang="fr-FR" altLang="fr-FR"/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46063" y="4135438"/>
            <a:ext cx="6462712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Abrasion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Vibration and noise reduction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Productivity of coating process (minicoat)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Attractive surface finish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52400" y="1171575"/>
            <a:ext cx="8205788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Seat sliding systems of any type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Seat belt anchors. Hooks, clips, springs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Black 7450 AC, MC Black 820 MAC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 Black 625 MACA</a:t>
            </a: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146175"/>
            <a:ext cx="2476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24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5" name="Line 7"/>
          <p:cNvSpPr>
            <a:spLocks noChangeShapeType="1"/>
          </p:cNvSpPr>
          <p:nvPr/>
        </p:nvSpPr>
        <p:spPr bwMode="auto">
          <a:xfrm>
            <a:off x="7596188" y="2133600"/>
            <a:ext cx="71437" cy="574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5176" name="Picture 8" descr="railsdesieges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708275"/>
            <a:ext cx="2151063" cy="11287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7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74882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Interior Parts - Seat components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9EFB26-FF61-4C40-9E18-BE755C52F744}" type="slidenum">
              <a:rPr lang="fr-FR" altLang="fr-FR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137219" name="Picture 3"/>
          <p:cNvPicPr>
            <a:picLocks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065213"/>
            <a:ext cx="2760662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28600" y="3305175"/>
            <a:ext cx="62484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	Low coefficient of friction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	Long term wear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	Performance over a wide range of temperatures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52400" y="1171575"/>
            <a:ext cx="8205788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Roof opening mechanisms (endless screw cables)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 </a:t>
            </a:r>
            <a:r>
              <a:rPr lang="en-GB" altLang="fr-FR" sz="1500" b="0">
                <a:cs typeface="Arial" panose="020B0604020202020204" pitchFamily="34" charset="0"/>
              </a:rPr>
              <a:t>black 625 MACA</a:t>
            </a:r>
            <a:endParaRPr lang="en-US" altLang="fr-FR" sz="1500" b="0">
              <a:cs typeface="Arial" panose="020B0604020202020204" pitchFamily="34" charset="0"/>
            </a:endParaRPr>
          </a:p>
        </p:txBody>
      </p:sp>
      <p:sp>
        <p:nvSpPr>
          <p:cNvPr id="137222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Sun roof cables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B646A2-C2A9-4D3B-B8C8-BD224DDC0880}" type="slidenum">
              <a:rPr lang="fr-FR" altLang="fr-FR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209550" y="1139825"/>
            <a:ext cx="65706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Public transportation (buses, trains, subway) equipments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 colored MAC, T colored MAC</a:t>
            </a:r>
            <a:endParaRPr lang="en-GB" altLang="fr-FR" sz="1500" b="0">
              <a:cs typeface="Arial" panose="020B0604020202020204" pitchFamily="34" charset="0"/>
            </a:endParaRPr>
          </a:p>
        </p:txBody>
      </p:sp>
      <p:pic>
        <p:nvPicPr>
          <p:cNvPr id="13926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138238"/>
            <a:ext cx="1590675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28600" y="3324225"/>
            <a:ext cx="62484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Smoothness, warm-to-the-touch surface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Abrasion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Impact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UV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Cleaning agent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Large choice of colours required by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None/>
            </a:pPr>
            <a:r>
              <a:rPr lang="en-GB" altLang="fr-FR" sz="1600" b="0">
                <a:cs typeface="Arial" panose="020B0604020202020204" pitchFamily="34" charset="0"/>
              </a:rPr>
              <a:t>	municipalities &amp; companies</a:t>
            </a:r>
          </a:p>
        </p:txBody>
      </p:sp>
      <p:pic>
        <p:nvPicPr>
          <p:cNvPr id="139270" name="Picture 6" descr="Handrails CAF Sp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3759200"/>
            <a:ext cx="375285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1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Handrails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7B5D6-9CA7-4D79-A2BA-8097BCB3FC2F}" type="slidenum">
              <a:rPr lang="fr-FR" altLang="fr-FR"/>
              <a:pPr>
                <a:defRPr/>
              </a:pPr>
              <a:t>13</a:t>
            </a:fld>
            <a:endParaRPr lang="fr-FR" altLang="fr-FR"/>
          </a:p>
        </p:txBody>
      </p:sp>
      <p:graphicFrame>
        <p:nvGraphicFramePr>
          <p:cNvPr id="14131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60988" y="1228725"/>
          <a:ext cx="3346450" cy="257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9" name="CorelPhotoPaint.Image.7" r:id="rId4" imgW="1557004" imgH="1557004" progId="CorelPhotoPaint.Image.7">
                  <p:embed/>
                </p:oleObj>
              </mc:Choice>
              <mc:Fallback>
                <p:oleObj name="CorelPhotoPaint.Image.7" r:id="rId4" imgW="1557004" imgH="1557004" progId="CorelPhotoPaint.Image.7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8513" b="11662"/>
                      <a:stretch>
                        <a:fillRect/>
                      </a:stretch>
                    </p:blipFill>
                    <p:spPr bwMode="auto">
                      <a:xfrm>
                        <a:off x="5360988" y="1228725"/>
                        <a:ext cx="3346450" cy="2576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28600" y="3505200"/>
            <a:ext cx="6248400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6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Abrasion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Mechanical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Smooth, warm-to-the touch surface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09550" y="1139825"/>
            <a:ext cx="61722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6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Safety locking systems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colored MAC</a:t>
            </a:r>
            <a:endParaRPr lang="en-GB" altLang="fr-FR" sz="1500" b="0">
              <a:cs typeface="Arial" panose="020B0604020202020204" pitchFamily="34" charset="0"/>
            </a:endParaRPr>
          </a:p>
        </p:txBody>
      </p:sp>
      <p:sp>
        <p:nvSpPr>
          <p:cNvPr id="141318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6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Anti-theft device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B7AAE-38CF-4565-B5DE-5B7A8CC3C9E2}" type="slidenum">
              <a:rPr lang="fr-FR" altLang="fr-FR"/>
              <a:pPr>
                <a:defRPr/>
              </a:pPr>
              <a:t>14</a:t>
            </a:fld>
            <a:endParaRPr lang="fr-FR" altLang="fr-FR"/>
          </a:p>
        </p:txBody>
      </p:sp>
      <p:graphicFrame>
        <p:nvGraphicFramePr>
          <p:cNvPr id="143363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59525" y="1219200"/>
          <a:ext cx="26320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8" name="CorelPhotoPaint.Image.8" r:id="rId4" imgW="3600703" imgH="2691917" progId="CorelPhotoPaint.Image.8">
                  <p:embed/>
                </p:oleObj>
              </mc:Choice>
              <mc:Fallback>
                <p:oleObj name="CorelPhotoPaint.Image.8" r:id="rId4" imgW="3600703" imgH="2691917" progId="CorelPhotoPaint.Image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9525" y="1219200"/>
                        <a:ext cx="2632075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74638" y="3478213"/>
            <a:ext cx="85344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6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285750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33147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37719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42291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46863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High performance anti-corrosion solution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Stone chipping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Resistance to outdoor exposure (UV resistance)</a:t>
            </a:r>
          </a:p>
        </p:txBody>
      </p:sp>
      <p:pic>
        <p:nvPicPr>
          <p:cNvPr id="143365" name="Picture 5" descr="ATO013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414713"/>
            <a:ext cx="25479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09550" y="1139825"/>
            <a:ext cx="6172200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6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Vans &amp; 4WD pick-up trucks front protection systems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solidFill>
                  <a:srgbClr val="0000FF"/>
                </a:solidFill>
                <a:cs typeface="Arial" panose="020B0604020202020204" pitchFamily="34" charset="0"/>
              </a:rPr>
              <a:t>	</a:t>
            </a:r>
            <a:endParaRPr lang="en-US" altLang="fr-FR" sz="1500" b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Black 7450 AC	</a:t>
            </a:r>
            <a:endParaRPr lang="en-GB" altLang="fr-FR" sz="1500" b="0">
              <a:cs typeface="Arial" panose="020B0604020202020204" pitchFamily="34" charset="0"/>
            </a:endParaRPr>
          </a:p>
        </p:txBody>
      </p:sp>
      <p:sp>
        <p:nvSpPr>
          <p:cNvPr id="143367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6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</a:t>
            </a:r>
            <a:r>
              <a:rPr lang="en-US" altLang="fr-FR" sz="2600">
                <a:latin typeface="Century Gothic" panose="020B0502020202020204" pitchFamily="34" charset="0"/>
              </a:rPr>
              <a:t>Nudge bars</a:t>
            </a:r>
            <a:endParaRPr lang="en-GB" altLang="fr-FR" sz="26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F6964-A475-4618-80AD-D9496F95990E}" type="slidenum">
              <a:rPr lang="fr-FR" altLang="fr-FR"/>
              <a:pPr>
                <a:defRPr/>
              </a:pPr>
              <a:t>15</a:t>
            </a:fld>
            <a:endParaRPr lang="fr-FR" altLang="fr-FR"/>
          </a:p>
        </p:txBody>
      </p:sp>
      <p:sp>
        <p:nvSpPr>
          <p:cNvPr id="145411" name="Text Box 1027"/>
          <p:cNvSpPr txBox="1">
            <a:spLocks noChangeArrowheads="1"/>
          </p:cNvSpPr>
          <p:nvPr/>
        </p:nvSpPr>
        <p:spPr bwMode="auto">
          <a:xfrm>
            <a:off x="228600" y="3821113"/>
            <a:ext cx="457200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High corrosion protection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Stone shipping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UV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Bendability  	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Productivity of coating process (minicoat)</a:t>
            </a:r>
          </a:p>
        </p:txBody>
      </p:sp>
      <p:sp>
        <p:nvSpPr>
          <p:cNvPr id="145412" name="Text Box 1028"/>
          <p:cNvSpPr txBox="1">
            <a:spLocks noChangeArrowheads="1"/>
          </p:cNvSpPr>
          <p:nvPr/>
        </p:nvSpPr>
        <p:spPr bwMode="auto">
          <a:xfrm>
            <a:off x="209550" y="1139825"/>
            <a:ext cx="61722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lead-free wheel weights, spared parts of all types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MC Grey 49 MAC, ES Grey 49 MAC</a:t>
            </a:r>
          </a:p>
        </p:txBody>
      </p:sp>
      <p:pic>
        <p:nvPicPr>
          <p:cNvPr id="145413" name="Picture 1029" descr="clip_on_wheel_weigh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323691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1030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1323975"/>
            <a:ext cx="14097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5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Wheel weights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85C06-70AA-4362-83A6-679F0D4304D2}" type="slidenum">
              <a:rPr lang="fr-FR" altLang="fr-FR"/>
              <a:pPr>
                <a:defRPr/>
              </a:pPr>
              <a:t>16</a:t>
            </a:fld>
            <a:endParaRPr lang="fr-FR" altLang="fr-FR"/>
          </a:p>
        </p:txBody>
      </p:sp>
      <p:pic>
        <p:nvPicPr>
          <p:cNvPr id="147459" name="Picture 3" descr="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68413"/>
            <a:ext cx="2393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44196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“under the hood” fuel line tubing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ES(Y) Black MAC</a:t>
            </a:r>
            <a:endParaRPr lang="en-GB" altLang="fr-FR" sz="1500" b="0">
              <a:cs typeface="Arial" panose="020B0604020202020204" pitchFamily="34" charset="0"/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55575" y="3316288"/>
            <a:ext cx="7467600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285750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33147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37719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42291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46863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Stone chip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Coating’s adhesion</a:t>
            </a:r>
            <a:endParaRPr lang="en-GB" altLang="fr-FR" sz="1600" b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Finished tube processability (bending, flaring, etc...)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Chemical resistance (brake liquid, fuel grease, salts, etc….)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Competes with </a:t>
            </a:r>
            <a:r>
              <a:rPr lang="en-US" altLang="fr-FR" sz="1600" b="0">
                <a:cs typeface="Arial" panose="020B0604020202020204" pitchFamily="34" charset="0"/>
              </a:rPr>
              <a:t>cross-head extrusion</a:t>
            </a:r>
            <a:endParaRPr lang="en-GB" altLang="fr-FR" sz="1600" b="0">
              <a:cs typeface="Arial" panose="020B0604020202020204" pitchFamily="34" charset="0"/>
            </a:endParaRPr>
          </a:p>
        </p:txBody>
      </p:sp>
      <p:sp>
        <p:nvSpPr>
          <p:cNvPr id="147462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Tubes / fuel line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4690E4-31E7-4F81-8813-34B6DEEC0DB6}" type="slidenum">
              <a:rPr lang="fr-FR" altLang="fr-FR"/>
              <a:pPr>
                <a:defRPr/>
              </a:pPr>
              <a:t>17</a:t>
            </a:fld>
            <a:endParaRPr lang="fr-FR" altLang="fr-FR"/>
          </a:p>
        </p:txBody>
      </p:sp>
      <p:sp>
        <p:nvSpPr>
          <p:cNvPr id="149507" name="AutoShape 2"/>
          <p:cNvSpPr>
            <a:spLocks noChangeArrowheads="1"/>
          </p:cNvSpPr>
          <p:nvPr/>
        </p:nvSpPr>
        <p:spPr bwMode="auto">
          <a:xfrm>
            <a:off x="639763" y="1312863"/>
            <a:ext cx="1844675" cy="823912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bg1"/>
                </a:solidFill>
              </a:rPr>
              <a:t>Fluidized bed</a:t>
            </a:r>
          </a:p>
        </p:txBody>
      </p:sp>
      <p:sp>
        <p:nvSpPr>
          <p:cNvPr id="149508" name="Rectangle 3"/>
          <p:cNvSpPr>
            <a:spLocks noChangeArrowheads="1"/>
          </p:cNvSpPr>
          <p:nvPr/>
        </p:nvSpPr>
        <p:spPr bwMode="auto">
          <a:xfrm>
            <a:off x="850900" y="2470150"/>
            <a:ext cx="1393825" cy="52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Spline </a:t>
            </a:r>
          </a:p>
          <a:p>
            <a:pPr algn="ctr" eaLnBrk="1" hangingPunct="1"/>
            <a:r>
              <a:rPr lang="en-US" altLang="fr-FR" sz="1400" b="1"/>
              <a:t>shafts</a:t>
            </a:r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3276600" y="1322388"/>
            <a:ext cx="1974850" cy="839787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/>
              <a:t>Electrostatic </a:t>
            </a:r>
          </a:p>
          <a:p>
            <a:pPr algn="ctr"/>
            <a:r>
              <a:rPr lang="en-US" altLang="fr-FR" sz="1600" b="1"/>
              <a:t>spraying</a:t>
            </a:r>
          </a:p>
        </p:txBody>
      </p:sp>
      <p:sp>
        <p:nvSpPr>
          <p:cNvPr id="149510" name="Rectangle 5"/>
          <p:cNvSpPr>
            <a:spLocks noChangeArrowheads="1"/>
          </p:cNvSpPr>
          <p:nvPr/>
        </p:nvSpPr>
        <p:spPr bwMode="auto">
          <a:xfrm>
            <a:off x="857250" y="3276600"/>
            <a:ext cx="1411288" cy="52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Drive</a:t>
            </a:r>
          </a:p>
          <a:p>
            <a:pPr algn="ctr" eaLnBrk="1" hangingPunct="1"/>
            <a:r>
              <a:rPr lang="en-US" altLang="fr-FR" sz="1400" b="1"/>
              <a:t>shafts</a:t>
            </a:r>
          </a:p>
        </p:txBody>
      </p:sp>
      <p:cxnSp>
        <p:nvCxnSpPr>
          <p:cNvPr id="149511" name="AutoShape 6"/>
          <p:cNvCxnSpPr>
            <a:cxnSpLocks noChangeShapeType="1"/>
          </p:cNvCxnSpPr>
          <p:nvPr/>
        </p:nvCxnSpPr>
        <p:spPr bwMode="auto">
          <a:xfrm rot="5400000">
            <a:off x="847725" y="2112963"/>
            <a:ext cx="585788" cy="627062"/>
          </a:xfrm>
          <a:prstGeom prst="bentConnector4">
            <a:avLst>
              <a:gd name="adj1" fmla="val 26560"/>
              <a:gd name="adj2" fmla="val 12430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512" name="AutoShape 7"/>
          <p:cNvSpPr>
            <a:spLocks noChangeArrowheads="1"/>
          </p:cNvSpPr>
          <p:nvPr/>
        </p:nvSpPr>
        <p:spPr bwMode="auto">
          <a:xfrm>
            <a:off x="6227763" y="1349375"/>
            <a:ext cx="1974850" cy="839788"/>
          </a:xfrm>
          <a:prstGeom prst="cube">
            <a:avLst>
              <a:gd name="adj" fmla="val 25000"/>
            </a:avLst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Minicoat</a:t>
            </a:r>
          </a:p>
        </p:txBody>
      </p:sp>
      <p:sp>
        <p:nvSpPr>
          <p:cNvPr id="149513" name="Rectangle 23"/>
          <p:cNvSpPr>
            <a:spLocks noChangeArrowheads="1"/>
          </p:cNvSpPr>
          <p:nvPr/>
        </p:nvSpPr>
        <p:spPr bwMode="auto">
          <a:xfrm>
            <a:off x="866775" y="3986213"/>
            <a:ext cx="1411288" cy="522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Gear box forks</a:t>
            </a:r>
          </a:p>
        </p:txBody>
      </p:sp>
      <p:cxnSp>
        <p:nvCxnSpPr>
          <p:cNvPr id="149514" name="AutoShape 24"/>
          <p:cNvCxnSpPr>
            <a:cxnSpLocks noChangeShapeType="1"/>
          </p:cNvCxnSpPr>
          <p:nvPr/>
        </p:nvCxnSpPr>
        <p:spPr bwMode="auto">
          <a:xfrm rot="10800000" flipH="1">
            <a:off x="827088" y="2133600"/>
            <a:ext cx="611187" cy="2101850"/>
          </a:xfrm>
          <a:prstGeom prst="bentConnector4">
            <a:avLst>
              <a:gd name="adj1" fmla="val -27796"/>
              <a:gd name="adj2" fmla="val 91991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515" name="Rectangle 26"/>
          <p:cNvSpPr>
            <a:spLocks noChangeArrowheads="1"/>
          </p:cNvSpPr>
          <p:nvPr/>
        </p:nvSpPr>
        <p:spPr bwMode="auto">
          <a:xfrm>
            <a:off x="857250" y="4724400"/>
            <a:ext cx="1411288" cy="52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Under the hood</a:t>
            </a:r>
          </a:p>
          <a:p>
            <a:pPr algn="ctr" eaLnBrk="1" hangingPunct="1"/>
            <a:r>
              <a:rPr lang="en-US" altLang="fr-FR" sz="1400" b="1"/>
              <a:t>parts</a:t>
            </a:r>
          </a:p>
        </p:txBody>
      </p:sp>
      <p:sp>
        <p:nvSpPr>
          <p:cNvPr id="149516" name="Rectangle 27"/>
          <p:cNvSpPr>
            <a:spLocks noChangeArrowheads="1"/>
          </p:cNvSpPr>
          <p:nvPr/>
        </p:nvSpPr>
        <p:spPr bwMode="auto">
          <a:xfrm>
            <a:off x="857250" y="5427663"/>
            <a:ext cx="1411288" cy="522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Interior parts</a:t>
            </a:r>
          </a:p>
        </p:txBody>
      </p:sp>
      <p:cxnSp>
        <p:nvCxnSpPr>
          <p:cNvPr id="149517" name="AutoShape 28"/>
          <p:cNvCxnSpPr>
            <a:cxnSpLocks noChangeShapeType="1"/>
          </p:cNvCxnSpPr>
          <p:nvPr/>
        </p:nvCxnSpPr>
        <p:spPr bwMode="auto">
          <a:xfrm rot="10800000" flipH="1">
            <a:off x="827088" y="2133600"/>
            <a:ext cx="620712" cy="2840038"/>
          </a:xfrm>
          <a:prstGeom prst="bentConnector4">
            <a:avLst>
              <a:gd name="adj1" fmla="val -27111"/>
              <a:gd name="adj2" fmla="val 9418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518" name="AutoShape 29"/>
          <p:cNvCxnSpPr>
            <a:cxnSpLocks noChangeShapeType="1"/>
          </p:cNvCxnSpPr>
          <p:nvPr/>
        </p:nvCxnSpPr>
        <p:spPr bwMode="auto">
          <a:xfrm rot="10800000" flipH="1">
            <a:off x="827088" y="2133600"/>
            <a:ext cx="620712" cy="3543300"/>
          </a:xfrm>
          <a:prstGeom prst="bentConnector4">
            <a:avLst>
              <a:gd name="adj1" fmla="val -26602"/>
              <a:gd name="adj2" fmla="val 9551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519" name="AutoShape 30"/>
          <p:cNvCxnSpPr>
            <a:cxnSpLocks noChangeShapeType="1"/>
          </p:cNvCxnSpPr>
          <p:nvPr/>
        </p:nvCxnSpPr>
        <p:spPr bwMode="auto">
          <a:xfrm rot="10800000" flipH="1">
            <a:off x="827088" y="2133600"/>
            <a:ext cx="620712" cy="1392238"/>
          </a:xfrm>
          <a:prstGeom prst="bentConnector4">
            <a:avLst>
              <a:gd name="adj1" fmla="val -26602"/>
              <a:gd name="adj2" fmla="val 8802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520" name="Rectangle 33"/>
          <p:cNvSpPr>
            <a:spLocks noChangeArrowheads="1"/>
          </p:cNvSpPr>
          <p:nvPr/>
        </p:nvSpPr>
        <p:spPr bwMode="auto">
          <a:xfrm>
            <a:off x="900113" y="5859463"/>
            <a:ext cx="14112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b="1"/>
              <a:t>…</a:t>
            </a:r>
          </a:p>
        </p:txBody>
      </p:sp>
      <p:cxnSp>
        <p:nvCxnSpPr>
          <p:cNvPr id="149521" name="AutoShape 34"/>
          <p:cNvCxnSpPr>
            <a:cxnSpLocks noChangeShapeType="1"/>
          </p:cNvCxnSpPr>
          <p:nvPr/>
        </p:nvCxnSpPr>
        <p:spPr bwMode="auto">
          <a:xfrm rot="10800000" flipH="1">
            <a:off x="900113" y="2133600"/>
            <a:ext cx="558800" cy="3975100"/>
          </a:xfrm>
          <a:prstGeom prst="bentConnector4">
            <a:avLst>
              <a:gd name="adj1" fmla="val -40907"/>
              <a:gd name="adj2" fmla="val 9580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952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2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52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24" name="Picture 46"/>
          <p:cNvPicPr>
            <a:picLocks noChangeAspect="1" noChangeArrowheads="1"/>
          </p:cNvPicPr>
          <p:nvPr/>
        </p:nvPicPr>
        <p:blipFill>
          <a:blip r:embed="rId5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508500"/>
            <a:ext cx="23034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25" name="AutoShape 47"/>
          <p:cNvSpPr>
            <a:spLocks noChangeArrowheads="1"/>
          </p:cNvSpPr>
          <p:nvPr/>
        </p:nvSpPr>
        <p:spPr bwMode="auto">
          <a:xfrm>
            <a:off x="639763" y="1304925"/>
            <a:ext cx="1844675" cy="823913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bg1"/>
                </a:solidFill>
              </a:rPr>
              <a:t>Fluidized bed</a:t>
            </a:r>
          </a:p>
        </p:txBody>
      </p:sp>
      <p:sp>
        <p:nvSpPr>
          <p:cNvPr id="149526" name="AutoShape 48"/>
          <p:cNvSpPr>
            <a:spLocks noChangeArrowheads="1"/>
          </p:cNvSpPr>
          <p:nvPr/>
        </p:nvSpPr>
        <p:spPr bwMode="auto">
          <a:xfrm>
            <a:off x="6227763" y="1341438"/>
            <a:ext cx="1974850" cy="839787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Minicoat</a:t>
            </a:r>
          </a:p>
        </p:txBody>
      </p:sp>
      <p:sp>
        <p:nvSpPr>
          <p:cNvPr id="14952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RFP : A large number of coating processes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9AFB3-67CA-444E-A7D3-7ACE9A5355CB}" type="slidenum">
              <a:rPr lang="fr-FR" altLang="fr-FR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151555" name="AutoShape 2"/>
          <p:cNvSpPr>
            <a:spLocks noChangeArrowheads="1"/>
          </p:cNvSpPr>
          <p:nvPr/>
        </p:nvSpPr>
        <p:spPr bwMode="auto">
          <a:xfrm>
            <a:off x="639763" y="1312863"/>
            <a:ext cx="1844675" cy="823912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bg1"/>
                </a:solidFill>
              </a:rPr>
              <a:t>Fluidized bed</a:t>
            </a:r>
          </a:p>
        </p:txBody>
      </p:sp>
      <p:sp>
        <p:nvSpPr>
          <p:cNvPr id="151556" name="AutoShape 4"/>
          <p:cNvSpPr>
            <a:spLocks noChangeArrowheads="1"/>
          </p:cNvSpPr>
          <p:nvPr/>
        </p:nvSpPr>
        <p:spPr bwMode="auto">
          <a:xfrm>
            <a:off x="3276600" y="1322388"/>
            <a:ext cx="1974850" cy="839787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/>
              <a:t>Electrostatic </a:t>
            </a:r>
          </a:p>
          <a:p>
            <a:pPr algn="ctr"/>
            <a:r>
              <a:rPr lang="en-US" altLang="fr-FR" sz="1600" b="1"/>
              <a:t>spraying</a:t>
            </a:r>
          </a:p>
        </p:txBody>
      </p:sp>
      <p:sp>
        <p:nvSpPr>
          <p:cNvPr id="151557" name="AutoShape 7"/>
          <p:cNvSpPr>
            <a:spLocks noChangeArrowheads="1"/>
          </p:cNvSpPr>
          <p:nvPr/>
        </p:nvSpPr>
        <p:spPr bwMode="auto">
          <a:xfrm>
            <a:off x="6227763" y="1349375"/>
            <a:ext cx="1974850" cy="8397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Minicoat</a:t>
            </a:r>
          </a:p>
        </p:txBody>
      </p:sp>
      <p:sp>
        <p:nvSpPr>
          <p:cNvPr id="151558" name="Rectangle 8"/>
          <p:cNvSpPr>
            <a:spLocks noChangeArrowheads="1"/>
          </p:cNvSpPr>
          <p:nvPr/>
        </p:nvSpPr>
        <p:spPr bwMode="auto">
          <a:xfrm>
            <a:off x="3629025" y="4778375"/>
            <a:ext cx="1203325" cy="522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Seat</a:t>
            </a:r>
          </a:p>
          <a:p>
            <a:pPr algn="ctr" eaLnBrk="1" hangingPunct="1"/>
            <a:r>
              <a:rPr lang="en-US" altLang="fr-FR" sz="1400" b="1"/>
              <a:t>components</a:t>
            </a:r>
          </a:p>
        </p:txBody>
      </p:sp>
      <p:sp>
        <p:nvSpPr>
          <p:cNvPr id="151559" name="Rectangle 9"/>
          <p:cNvSpPr>
            <a:spLocks noChangeArrowheads="1"/>
          </p:cNvSpPr>
          <p:nvPr/>
        </p:nvSpPr>
        <p:spPr bwMode="auto">
          <a:xfrm>
            <a:off x="3609975" y="4003675"/>
            <a:ext cx="1203325" cy="522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Roof racks</a:t>
            </a:r>
          </a:p>
        </p:txBody>
      </p:sp>
      <p:sp>
        <p:nvSpPr>
          <p:cNvPr id="151560" name="Rectangle 10"/>
          <p:cNvSpPr>
            <a:spLocks noChangeArrowheads="1"/>
          </p:cNvSpPr>
          <p:nvPr/>
        </p:nvSpPr>
        <p:spPr bwMode="auto">
          <a:xfrm>
            <a:off x="3608388" y="2508250"/>
            <a:ext cx="1203325" cy="522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Sliding </a:t>
            </a:r>
          </a:p>
          <a:p>
            <a:pPr algn="ctr" eaLnBrk="1" hangingPunct="1"/>
            <a:r>
              <a:rPr lang="en-US" altLang="fr-FR" sz="1400" b="1"/>
              <a:t>door rails</a:t>
            </a:r>
          </a:p>
        </p:txBody>
      </p:sp>
      <p:sp>
        <p:nvSpPr>
          <p:cNvPr id="151561" name="Rectangle 11"/>
          <p:cNvSpPr>
            <a:spLocks noChangeArrowheads="1"/>
          </p:cNvSpPr>
          <p:nvPr/>
        </p:nvSpPr>
        <p:spPr bwMode="auto">
          <a:xfrm>
            <a:off x="3600450" y="3257550"/>
            <a:ext cx="1203325" cy="522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Strap bands</a:t>
            </a:r>
          </a:p>
        </p:txBody>
      </p:sp>
      <p:cxnSp>
        <p:nvCxnSpPr>
          <p:cNvPr id="151562" name="AutoShape 14"/>
          <p:cNvCxnSpPr>
            <a:cxnSpLocks noChangeShapeType="1"/>
            <a:stCxn id="151556" idx="3"/>
            <a:endCxn id="151558" idx="1"/>
          </p:cNvCxnSpPr>
          <p:nvPr/>
        </p:nvCxnSpPr>
        <p:spPr bwMode="auto">
          <a:xfrm rot="5400000">
            <a:off x="2450306" y="3331369"/>
            <a:ext cx="2868613" cy="549275"/>
          </a:xfrm>
          <a:prstGeom prst="bentConnector4">
            <a:avLst>
              <a:gd name="adj1" fmla="val 5810"/>
              <a:gd name="adj2" fmla="val 136704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63" name="AutoShape 15"/>
          <p:cNvCxnSpPr>
            <a:cxnSpLocks noChangeShapeType="1"/>
            <a:stCxn id="151556" idx="3"/>
            <a:endCxn id="151559" idx="1"/>
          </p:cNvCxnSpPr>
          <p:nvPr/>
        </p:nvCxnSpPr>
        <p:spPr bwMode="auto">
          <a:xfrm rot="5400000">
            <a:off x="2828131" y="2934494"/>
            <a:ext cx="2093913" cy="568325"/>
          </a:xfrm>
          <a:prstGeom prst="bentConnector4">
            <a:avLst>
              <a:gd name="adj1" fmla="val 7505"/>
              <a:gd name="adj2" fmla="val 131560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64" name="AutoShape 16"/>
          <p:cNvCxnSpPr>
            <a:cxnSpLocks noChangeShapeType="1"/>
            <a:stCxn id="151561" idx="1"/>
            <a:endCxn id="151556" idx="3"/>
          </p:cNvCxnSpPr>
          <p:nvPr/>
        </p:nvCxnSpPr>
        <p:spPr bwMode="auto">
          <a:xfrm rot="10800000" flipH="1">
            <a:off x="3581400" y="2171700"/>
            <a:ext cx="577850" cy="1347788"/>
          </a:xfrm>
          <a:prstGeom prst="bentConnector4">
            <a:avLst>
              <a:gd name="adj1" fmla="val -28023"/>
              <a:gd name="adj2" fmla="val 87514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65" name="AutoShape 17"/>
          <p:cNvCxnSpPr>
            <a:cxnSpLocks noChangeShapeType="1"/>
            <a:stCxn id="151556" idx="3"/>
            <a:endCxn id="151560" idx="1"/>
          </p:cNvCxnSpPr>
          <p:nvPr/>
        </p:nvCxnSpPr>
        <p:spPr bwMode="auto">
          <a:xfrm rot="5400000">
            <a:off x="3575050" y="2185988"/>
            <a:ext cx="598488" cy="569912"/>
          </a:xfrm>
          <a:prstGeom prst="bentConnector4">
            <a:avLst>
              <a:gd name="adj1" fmla="val 27319"/>
              <a:gd name="adj2" fmla="val 130361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66" name="Rectangle 31"/>
          <p:cNvSpPr>
            <a:spLocks noChangeArrowheads="1"/>
          </p:cNvSpPr>
          <p:nvPr/>
        </p:nvSpPr>
        <p:spPr bwMode="auto">
          <a:xfrm>
            <a:off x="3635375" y="5516563"/>
            <a:ext cx="1203325" cy="5222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Tubes / fuel</a:t>
            </a:r>
          </a:p>
          <a:p>
            <a:pPr algn="ctr" eaLnBrk="1" hangingPunct="1"/>
            <a:r>
              <a:rPr lang="en-US" altLang="fr-FR" sz="1400" b="1"/>
              <a:t>Lines</a:t>
            </a:r>
          </a:p>
        </p:txBody>
      </p:sp>
      <p:cxnSp>
        <p:nvCxnSpPr>
          <p:cNvPr id="151567" name="AutoShape 32"/>
          <p:cNvCxnSpPr>
            <a:cxnSpLocks noChangeShapeType="1"/>
            <a:stCxn id="151566" idx="1"/>
            <a:endCxn id="151556" idx="3"/>
          </p:cNvCxnSpPr>
          <p:nvPr/>
        </p:nvCxnSpPr>
        <p:spPr bwMode="auto">
          <a:xfrm rot="10800000" flipH="1">
            <a:off x="3616325" y="2171700"/>
            <a:ext cx="542925" cy="3606800"/>
          </a:xfrm>
          <a:prstGeom prst="bentConnector4">
            <a:avLst>
              <a:gd name="adj1" fmla="val -38597"/>
              <a:gd name="adj2" fmla="val 95727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568" name="Rectangle 35"/>
          <p:cNvSpPr>
            <a:spLocks noChangeArrowheads="1"/>
          </p:cNvSpPr>
          <p:nvPr/>
        </p:nvSpPr>
        <p:spPr bwMode="auto">
          <a:xfrm>
            <a:off x="3665538" y="5949950"/>
            <a:ext cx="1411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b="1"/>
              <a:t>…</a:t>
            </a:r>
          </a:p>
        </p:txBody>
      </p:sp>
      <p:cxnSp>
        <p:nvCxnSpPr>
          <p:cNvPr id="151569" name="AutoShape 36"/>
          <p:cNvCxnSpPr>
            <a:cxnSpLocks noChangeShapeType="1"/>
            <a:stCxn id="151568" idx="1"/>
            <a:endCxn id="151556" idx="3"/>
          </p:cNvCxnSpPr>
          <p:nvPr/>
        </p:nvCxnSpPr>
        <p:spPr bwMode="auto">
          <a:xfrm rot="10800000" flipH="1">
            <a:off x="3665538" y="2171700"/>
            <a:ext cx="493712" cy="4040188"/>
          </a:xfrm>
          <a:prstGeom prst="bentConnector4">
            <a:avLst>
              <a:gd name="adj1" fmla="val -51449"/>
              <a:gd name="adj2" fmla="val 95792"/>
            </a:avLst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1570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20938"/>
            <a:ext cx="2387600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7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18637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7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4508500"/>
            <a:ext cx="2332037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573" name="Picture 45" descr="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18732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74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1161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RFP : A large number of coating processes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DEE9E-D5FE-4B34-B3E3-632DFDC157C9}" type="slidenum">
              <a:rPr lang="fr-FR" altLang="fr-FR"/>
              <a:pPr>
                <a:defRPr/>
              </a:pPr>
              <a:t>19</a:t>
            </a:fld>
            <a:endParaRPr lang="fr-FR" altLang="fr-FR"/>
          </a:p>
        </p:txBody>
      </p:sp>
      <p:pic>
        <p:nvPicPr>
          <p:cNvPr id="153603" name="Picture 45" descr="clip_on_wheel_weig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92600"/>
            <a:ext cx="280511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AutoShape 2"/>
          <p:cNvSpPr>
            <a:spLocks noChangeArrowheads="1"/>
          </p:cNvSpPr>
          <p:nvPr/>
        </p:nvSpPr>
        <p:spPr bwMode="auto">
          <a:xfrm>
            <a:off x="639763" y="1312863"/>
            <a:ext cx="1844675" cy="823912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chemeClr val="bg1"/>
                </a:solidFill>
              </a:rPr>
              <a:t>Fluidized bed</a:t>
            </a:r>
          </a:p>
        </p:txBody>
      </p:sp>
      <p:sp>
        <p:nvSpPr>
          <p:cNvPr id="153605" name="AutoShape 4"/>
          <p:cNvSpPr>
            <a:spLocks noChangeArrowheads="1"/>
          </p:cNvSpPr>
          <p:nvPr/>
        </p:nvSpPr>
        <p:spPr bwMode="auto">
          <a:xfrm>
            <a:off x="3276600" y="1322388"/>
            <a:ext cx="1974850" cy="839787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/>
              <a:t>Electrostatic </a:t>
            </a:r>
          </a:p>
          <a:p>
            <a:pPr algn="ctr"/>
            <a:r>
              <a:rPr lang="en-US" altLang="fr-FR" sz="1600" b="1"/>
              <a:t>spraying</a:t>
            </a:r>
          </a:p>
        </p:txBody>
      </p:sp>
      <p:sp>
        <p:nvSpPr>
          <p:cNvPr id="153606" name="AutoShape 7"/>
          <p:cNvSpPr>
            <a:spLocks noChangeArrowheads="1"/>
          </p:cNvSpPr>
          <p:nvPr/>
        </p:nvSpPr>
        <p:spPr bwMode="auto">
          <a:xfrm>
            <a:off x="6227763" y="1349375"/>
            <a:ext cx="1974850" cy="8397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fr-FR" sz="1600" b="1">
                <a:solidFill>
                  <a:schemeClr val="bg1"/>
                </a:solidFill>
              </a:rPr>
              <a:t>Minicoat</a:t>
            </a:r>
          </a:p>
        </p:txBody>
      </p:sp>
      <p:sp>
        <p:nvSpPr>
          <p:cNvPr id="153607" name="Rectangle 12"/>
          <p:cNvSpPr>
            <a:spLocks noChangeArrowheads="1"/>
          </p:cNvSpPr>
          <p:nvPr/>
        </p:nvSpPr>
        <p:spPr bwMode="auto">
          <a:xfrm>
            <a:off x="6516688" y="2636838"/>
            <a:ext cx="1487487" cy="522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Seat </a:t>
            </a:r>
          </a:p>
          <a:p>
            <a:pPr algn="ctr" eaLnBrk="1" hangingPunct="1"/>
            <a:r>
              <a:rPr lang="en-US" altLang="fr-FR" sz="1400" b="1"/>
              <a:t>components</a:t>
            </a:r>
          </a:p>
        </p:txBody>
      </p:sp>
      <p:sp>
        <p:nvSpPr>
          <p:cNvPr id="153608" name="Rectangle 13"/>
          <p:cNvSpPr>
            <a:spLocks noChangeArrowheads="1"/>
          </p:cNvSpPr>
          <p:nvPr/>
        </p:nvSpPr>
        <p:spPr bwMode="auto">
          <a:xfrm>
            <a:off x="6523038" y="3500438"/>
            <a:ext cx="1504950" cy="522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Under the hood</a:t>
            </a:r>
          </a:p>
          <a:p>
            <a:pPr algn="ctr" eaLnBrk="1" hangingPunct="1"/>
            <a:r>
              <a:rPr lang="en-US" altLang="fr-FR" sz="1400" b="1"/>
              <a:t>parts</a:t>
            </a:r>
          </a:p>
        </p:txBody>
      </p:sp>
      <p:cxnSp>
        <p:nvCxnSpPr>
          <p:cNvPr id="153609" name="AutoShape 18"/>
          <p:cNvCxnSpPr>
            <a:cxnSpLocks noChangeShapeType="1"/>
            <a:stCxn id="153607" idx="1"/>
            <a:endCxn id="153606" idx="3"/>
          </p:cNvCxnSpPr>
          <p:nvPr/>
        </p:nvCxnSpPr>
        <p:spPr bwMode="auto">
          <a:xfrm rot="10800000" flipH="1">
            <a:off x="6497638" y="2198688"/>
            <a:ext cx="612775" cy="700087"/>
          </a:xfrm>
          <a:prstGeom prst="bentConnector4">
            <a:avLst>
              <a:gd name="adj1" fmla="val -31347"/>
              <a:gd name="adj2" fmla="val 6938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10" name="Rectangle 19"/>
          <p:cNvSpPr>
            <a:spLocks noChangeArrowheads="1"/>
          </p:cNvSpPr>
          <p:nvPr/>
        </p:nvSpPr>
        <p:spPr bwMode="auto">
          <a:xfrm>
            <a:off x="6518275" y="4346575"/>
            <a:ext cx="1504950" cy="522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Wheel weights</a:t>
            </a:r>
          </a:p>
        </p:txBody>
      </p:sp>
      <p:sp>
        <p:nvSpPr>
          <p:cNvPr id="153611" name="Rectangle 20"/>
          <p:cNvSpPr>
            <a:spLocks noChangeArrowheads="1"/>
          </p:cNvSpPr>
          <p:nvPr/>
        </p:nvSpPr>
        <p:spPr bwMode="auto">
          <a:xfrm>
            <a:off x="6527800" y="5211763"/>
            <a:ext cx="1504950" cy="522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fr-FR" sz="1400" b="1"/>
              <a:t>Interior parts</a:t>
            </a:r>
          </a:p>
        </p:txBody>
      </p:sp>
      <p:cxnSp>
        <p:nvCxnSpPr>
          <p:cNvPr id="153612" name="AutoShape 21"/>
          <p:cNvCxnSpPr>
            <a:cxnSpLocks noChangeShapeType="1"/>
            <a:stCxn id="153610" idx="1"/>
            <a:endCxn id="153606" idx="3"/>
          </p:cNvCxnSpPr>
          <p:nvPr/>
        </p:nvCxnSpPr>
        <p:spPr bwMode="auto">
          <a:xfrm rot="10800000" flipH="1">
            <a:off x="6499225" y="2198688"/>
            <a:ext cx="611188" cy="2409825"/>
          </a:xfrm>
          <a:prstGeom prst="bentConnector4">
            <a:avLst>
              <a:gd name="adj1" fmla="val -32208"/>
              <a:gd name="adj2" fmla="val 9110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13" name="AutoShape 22"/>
          <p:cNvCxnSpPr>
            <a:cxnSpLocks noChangeShapeType="1"/>
          </p:cNvCxnSpPr>
          <p:nvPr/>
        </p:nvCxnSpPr>
        <p:spPr bwMode="auto">
          <a:xfrm rot="10800000" flipH="1">
            <a:off x="6516688" y="2205038"/>
            <a:ext cx="601662" cy="3275012"/>
          </a:xfrm>
          <a:prstGeom prst="bentConnector4">
            <a:avLst>
              <a:gd name="adj1" fmla="val -34829"/>
              <a:gd name="adj2" fmla="val 935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614" name="Rectangle 37"/>
          <p:cNvSpPr>
            <a:spLocks noChangeArrowheads="1"/>
          </p:cNvSpPr>
          <p:nvPr/>
        </p:nvSpPr>
        <p:spPr bwMode="auto">
          <a:xfrm>
            <a:off x="6516688" y="5734050"/>
            <a:ext cx="14112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fr-FR" sz="2000" b="1"/>
              <a:t>…</a:t>
            </a:r>
          </a:p>
        </p:txBody>
      </p:sp>
      <p:cxnSp>
        <p:nvCxnSpPr>
          <p:cNvPr id="153615" name="AutoShape 38"/>
          <p:cNvCxnSpPr>
            <a:cxnSpLocks noChangeShapeType="1"/>
          </p:cNvCxnSpPr>
          <p:nvPr/>
        </p:nvCxnSpPr>
        <p:spPr bwMode="auto">
          <a:xfrm rot="10800000" flipH="1">
            <a:off x="6516688" y="2205038"/>
            <a:ext cx="593725" cy="3797300"/>
          </a:xfrm>
          <a:prstGeom prst="bentConnector4">
            <a:avLst>
              <a:gd name="adj1" fmla="val -36366"/>
              <a:gd name="adj2" fmla="val 9439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616" name="AutoShape 39"/>
          <p:cNvCxnSpPr>
            <a:cxnSpLocks noChangeShapeType="1"/>
            <a:stCxn id="153608" idx="1"/>
            <a:endCxn id="153606" idx="3"/>
          </p:cNvCxnSpPr>
          <p:nvPr/>
        </p:nvCxnSpPr>
        <p:spPr bwMode="auto">
          <a:xfrm rot="10800000" flipH="1">
            <a:off x="6503988" y="2198688"/>
            <a:ext cx="606425" cy="1563687"/>
          </a:xfrm>
          <a:prstGeom prst="bentConnector4">
            <a:avLst>
              <a:gd name="adj1" fmla="val -33773"/>
              <a:gd name="adj2" fmla="val 8619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617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/>
          <a:stretch>
            <a:fillRect/>
          </a:stretch>
        </p:blipFill>
        <p:spPr bwMode="auto">
          <a:xfrm>
            <a:off x="900113" y="2349500"/>
            <a:ext cx="19145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8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276475"/>
            <a:ext cx="13192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9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381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RFP : A large number of coating processes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050"/>
          <p:cNvSpPr>
            <a:spLocks noGrp="1"/>
          </p:cNvSpPr>
          <p:nvPr>
            <p:ph type="title"/>
          </p:nvPr>
        </p:nvSpPr>
        <p:spPr>
          <a:xfrm>
            <a:off x="1331913" y="230188"/>
            <a:ext cx="7812087" cy="396875"/>
          </a:xfrm>
        </p:spPr>
        <p:txBody>
          <a:bodyPr/>
          <a:lstStyle/>
          <a:p>
            <a:pPr eaLnBrk="1" hangingPunct="1"/>
            <a:r>
              <a:rPr lang="en-US" altLang="fr-FR" smtClean="0"/>
              <a:t>Rilsan</a:t>
            </a:r>
            <a:r>
              <a:rPr lang="en-US" altLang="fr-FR" baseline="30000" smtClean="0">
                <a:cs typeface="Arial" panose="020B0604020202020204" pitchFamily="34" charset="0"/>
              </a:rPr>
              <a:t>®</a:t>
            </a:r>
            <a:r>
              <a:rPr lang="en-US" altLang="fr-FR" smtClean="0"/>
              <a:t> coating</a:t>
            </a:r>
          </a:p>
        </p:txBody>
      </p:sp>
      <p:sp>
        <p:nvSpPr>
          <p:cNvPr id="1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7A223-3568-44C4-ADA8-CF0956933E44}" type="slidenum">
              <a:rPr lang="fr-FR" altLang="fr-FR"/>
              <a:pPr>
                <a:defRPr/>
              </a:pPr>
              <a:t>2</a:t>
            </a:fld>
            <a:endParaRPr lang="fr-FR" altLang="fr-FR"/>
          </a:p>
        </p:txBody>
      </p:sp>
      <p:sp>
        <p:nvSpPr>
          <p:cNvPr id="118788" name="Rectangle 2063"/>
          <p:cNvSpPr>
            <a:spLocks noChangeArrowheads="1"/>
          </p:cNvSpPr>
          <p:nvPr/>
        </p:nvSpPr>
        <p:spPr bwMode="auto">
          <a:xfrm>
            <a:off x="228600" y="765175"/>
            <a:ext cx="8159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2600" b="0">
                <a:latin typeface="Century Gothic" panose="020B0502020202020204" pitchFamily="34" charset="0"/>
              </a:rPr>
              <a:t>Rilsan</a:t>
            </a:r>
            <a:r>
              <a:rPr lang="en-US" altLang="fr-FR" sz="2600" b="0" baseline="30000">
                <a:latin typeface="Century Gothic" panose="020B0502020202020204" pitchFamily="34" charset="0"/>
                <a:cs typeface="Arial" panose="020B0604020202020204" pitchFamily="34" charset="0"/>
              </a:rPr>
              <a:t>®</a:t>
            </a:r>
            <a:r>
              <a:rPr lang="en-US" altLang="fr-FR" sz="2600" b="0">
                <a:latin typeface="Century Gothic" panose="020B0502020202020204" pitchFamily="34" charset="0"/>
              </a:rPr>
              <a:t> coating system competitively replaces</a:t>
            </a:r>
          </a:p>
        </p:txBody>
      </p:sp>
      <p:sp>
        <p:nvSpPr>
          <p:cNvPr id="73744" name="AutoShape 2064"/>
          <p:cNvSpPr>
            <a:spLocks noChangeArrowheads="1"/>
          </p:cNvSpPr>
          <p:nvPr/>
        </p:nvSpPr>
        <p:spPr bwMode="auto">
          <a:xfrm>
            <a:off x="3563938" y="3789363"/>
            <a:ext cx="19431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5451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fr-FR" b="1">
                <a:solidFill>
                  <a:schemeClr val="bg1"/>
                </a:solidFill>
                <a:ea typeface="+mn-ea"/>
              </a:rPr>
              <a:t>Rilsan </a:t>
            </a:r>
            <a:r>
              <a:rPr lang="en-US" altLang="fr-FR" b="1" baseline="3000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118790" name="AutoShape 2066"/>
          <p:cNvSpPr>
            <a:spLocks noChangeArrowheads="1"/>
          </p:cNvSpPr>
          <p:nvPr/>
        </p:nvSpPr>
        <p:spPr bwMode="auto">
          <a:xfrm>
            <a:off x="2895600" y="3962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18791" name="AutoShape 2067"/>
          <p:cNvSpPr>
            <a:spLocks noChangeArrowheads="1"/>
          </p:cNvSpPr>
          <p:nvPr/>
        </p:nvSpPr>
        <p:spPr bwMode="auto">
          <a:xfrm rot="10800000">
            <a:off x="5638800" y="3962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18792" name="AutoShape 2070"/>
          <p:cNvSpPr>
            <a:spLocks noChangeArrowheads="1"/>
          </p:cNvSpPr>
          <p:nvPr/>
        </p:nvSpPr>
        <p:spPr bwMode="auto">
          <a:xfrm rot="-5400000">
            <a:off x="4267200" y="46482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18793" name="AutoShape 2071"/>
          <p:cNvSpPr>
            <a:spLocks noChangeArrowheads="1"/>
          </p:cNvSpPr>
          <p:nvPr/>
        </p:nvSpPr>
        <p:spPr bwMode="auto">
          <a:xfrm rot="5400000">
            <a:off x="4267200" y="31242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73752" name="AutoShape 2072"/>
          <p:cNvSpPr>
            <a:spLocks noChangeArrowheads="1"/>
          </p:cNvSpPr>
          <p:nvPr/>
        </p:nvSpPr>
        <p:spPr bwMode="auto">
          <a:xfrm>
            <a:off x="3124200" y="1981200"/>
            <a:ext cx="2819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>
                  <a:gamma/>
                  <a:tint val="6980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fr-FR" sz="2000" b="1">
                <a:solidFill>
                  <a:schemeClr val="bg1"/>
                </a:solidFill>
                <a:ea typeface="+mn-ea"/>
              </a:rPr>
              <a:t>Polyester-Epoxy</a:t>
            </a:r>
          </a:p>
          <a:p>
            <a:pPr algn="ctr">
              <a:defRPr/>
            </a:pPr>
            <a:r>
              <a:rPr lang="en-US" altLang="fr-FR" sz="2000" b="1">
                <a:solidFill>
                  <a:schemeClr val="bg1"/>
                </a:solidFill>
                <a:ea typeface="+mn-ea"/>
              </a:rPr>
              <a:t>and other Paints</a:t>
            </a:r>
          </a:p>
        </p:txBody>
      </p:sp>
      <p:sp>
        <p:nvSpPr>
          <p:cNvPr id="73753" name="AutoShape 2073"/>
          <p:cNvSpPr>
            <a:spLocks noChangeArrowheads="1"/>
          </p:cNvSpPr>
          <p:nvPr/>
        </p:nvSpPr>
        <p:spPr bwMode="auto">
          <a:xfrm>
            <a:off x="3124200" y="5257800"/>
            <a:ext cx="28194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>
                  <a:gamma/>
                  <a:tint val="6980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fr-FR" sz="2000" b="1">
                <a:solidFill>
                  <a:schemeClr val="bg1"/>
                </a:solidFill>
                <a:ea typeface="+mn-ea"/>
              </a:rPr>
              <a:t>Chemical Treatment :</a:t>
            </a:r>
            <a:endParaRPr lang="en-US" altLang="fr-FR" sz="2000">
              <a:solidFill>
                <a:schemeClr val="bg1"/>
              </a:solidFill>
              <a:ea typeface="+mn-ea"/>
            </a:endParaRPr>
          </a:p>
          <a:p>
            <a:pPr algn="ctr">
              <a:defRPr/>
            </a:pPr>
            <a:r>
              <a:rPr lang="en-US" altLang="fr-FR" sz="2000">
                <a:solidFill>
                  <a:schemeClr val="bg1"/>
                </a:solidFill>
                <a:ea typeface="+mn-ea"/>
              </a:rPr>
              <a:t>Hard Chromium Plating</a:t>
            </a:r>
          </a:p>
          <a:p>
            <a:pPr algn="ctr">
              <a:defRPr/>
            </a:pPr>
            <a:r>
              <a:rPr lang="en-US" altLang="fr-FR" sz="2000">
                <a:solidFill>
                  <a:schemeClr val="bg1"/>
                </a:solidFill>
                <a:ea typeface="+mn-ea"/>
              </a:rPr>
              <a:t>Nickel Plating</a:t>
            </a:r>
          </a:p>
        </p:txBody>
      </p:sp>
      <p:sp>
        <p:nvSpPr>
          <p:cNvPr id="73754" name="AutoShape 2074"/>
          <p:cNvSpPr>
            <a:spLocks noChangeArrowheads="1"/>
          </p:cNvSpPr>
          <p:nvPr/>
        </p:nvSpPr>
        <p:spPr bwMode="auto">
          <a:xfrm>
            <a:off x="6324600" y="3657600"/>
            <a:ext cx="25908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>
                  <a:gamma/>
                  <a:tint val="6980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fr-FR" sz="2000" b="1">
                <a:solidFill>
                  <a:schemeClr val="bg1"/>
                </a:solidFill>
                <a:ea typeface="+mn-ea"/>
              </a:rPr>
              <a:t>Thermal Treatment :</a:t>
            </a:r>
          </a:p>
          <a:p>
            <a:pPr algn="ctr">
              <a:defRPr/>
            </a:pPr>
            <a:r>
              <a:rPr lang="en-US" altLang="fr-FR" sz="2000">
                <a:solidFill>
                  <a:schemeClr val="bg1"/>
                </a:solidFill>
                <a:ea typeface="+mn-ea"/>
              </a:rPr>
              <a:t>Case Hardening</a:t>
            </a:r>
          </a:p>
        </p:txBody>
      </p:sp>
      <p:sp>
        <p:nvSpPr>
          <p:cNvPr id="73755" name="AutoShape 2075"/>
          <p:cNvSpPr>
            <a:spLocks noChangeArrowheads="1"/>
          </p:cNvSpPr>
          <p:nvPr/>
        </p:nvSpPr>
        <p:spPr bwMode="auto">
          <a:xfrm>
            <a:off x="152400" y="3733800"/>
            <a:ext cx="2667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>
                  <a:gamma/>
                  <a:tint val="69804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tint val="6980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fr-FR" sz="2000" b="1">
                <a:solidFill>
                  <a:schemeClr val="bg1"/>
                </a:solidFill>
                <a:ea typeface="+mn-ea"/>
              </a:rPr>
              <a:t>Plastic Overmoldings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5C3FD-5D59-4E5E-907B-C92394AAD34A}" type="slidenum">
              <a:rPr lang="fr-FR" altLang="fr-FR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30188"/>
            <a:ext cx="5040312" cy="4619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fr-FR" smtClean="0"/>
              <a:t>Case file:	Sliding door rails</a:t>
            </a: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3962400" y="3733800"/>
            <a:ext cx="48704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en-GB" altLang="fr-FR" sz="1400" b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400" b="0">
                <a:cs typeface="Arial" panose="020B0604020202020204" pitchFamily="34" charset="0"/>
              </a:rPr>
              <a:t> Resistance to compression and abrasion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400" b="0">
                <a:cs typeface="Arial" panose="020B0604020202020204" pitchFamily="34" charset="0"/>
              </a:rPr>
              <a:t> Low coefficient of friction : vibration &amp; noise control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400" b="0">
                <a:cs typeface="Arial" panose="020B0604020202020204" pitchFamily="34" charset="0"/>
              </a:rPr>
              <a:t> Protection against corrosion, chemical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400" b="0">
                <a:cs typeface="Arial" panose="020B0604020202020204" pitchFamily="34" charset="0"/>
              </a:rPr>
              <a:t> Good weathering properties (UV, temperature)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400" b="0">
                <a:cs typeface="Arial" panose="020B0604020202020204" pitchFamily="34" charset="0"/>
              </a:rPr>
              <a:t> Nice surface finishing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400" b="0">
                <a:cs typeface="Arial" panose="020B0604020202020204" pitchFamily="34" charset="0"/>
              </a:rPr>
              <a:t> Cost competing solution vs. stainless steel</a:t>
            </a:r>
          </a:p>
        </p:txBody>
      </p:sp>
      <p:sp>
        <p:nvSpPr>
          <p:cNvPr id="120837" name="Text Box 4"/>
          <p:cNvSpPr txBox="1">
            <a:spLocks noChangeArrowheads="1"/>
          </p:cNvSpPr>
          <p:nvPr/>
        </p:nvSpPr>
        <p:spPr bwMode="auto">
          <a:xfrm>
            <a:off x="228600" y="1368425"/>
            <a:ext cx="5715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for:</a:t>
            </a:r>
            <a:r>
              <a:rPr lang="en-US" altLang="fr-FR" sz="130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Minivans/passenger cars opening door sliding systems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6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50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 Black 625 MACA, ES Black 710 MAC</a:t>
            </a:r>
          </a:p>
        </p:txBody>
      </p:sp>
      <p:pic>
        <p:nvPicPr>
          <p:cNvPr id="1208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89050"/>
            <a:ext cx="277653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9" name="Group 6"/>
          <p:cNvGrpSpPr>
            <a:grpSpLocks/>
          </p:cNvGrpSpPr>
          <p:nvPr/>
        </p:nvGrpSpPr>
        <p:grpSpPr bwMode="auto">
          <a:xfrm>
            <a:off x="685800" y="3810000"/>
            <a:ext cx="2300288" cy="2049463"/>
            <a:chOff x="4032" y="2357"/>
            <a:chExt cx="1449" cy="1291"/>
          </a:xfrm>
        </p:grpSpPr>
        <p:graphicFrame>
          <p:nvGraphicFramePr>
            <p:cNvPr id="120840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28" y="2357"/>
            <a:ext cx="1353" cy="1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43" name="CorelPhotoPaint.Image.8" r:id="rId6" imgW="2312653" imgH="1044317" progId="CorelPhotoPaint.Image.8">
                    <p:embed/>
                  </p:oleObj>
                </mc:Choice>
                <mc:Fallback>
                  <p:oleObj name="CorelPhotoPaint.Image.8" r:id="rId6" imgW="2312653" imgH="1044317" progId="CorelPhotoPaint.Image.8">
                    <p:embed/>
                    <p:pic>
                      <p:nvPicPr>
                        <p:cNvPr id="0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599" t="-1495" r="31548"/>
                        <a:stretch>
                          <a:fillRect/>
                        </a:stretch>
                      </p:blipFill>
                      <p:spPr bwMode="auto">
                        <a:xfrm>
                          <a:off x="4128" y="2357"/>
                          <a:ext cx="1353" cy="1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41" name="Oval 8"/>
            <p:cNvSpPr>
              <a:spLocks noChangeArrowheads="1"/>
            </p:cNvSpPr>
            <p:nvPr/>
          </p:nvSpPr>
          <p:spPr bwMode="auto">
            <a:xfrm>
              <a:off x="4368" y="3216"/>
              <a:ext cx="765" cy="18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fr-FR" altLang="fr-FR"/>
            </a:p>
          </p:txBody>
        </p:sp>
        <p:sp>
          <p:nvSpPr>
            <p:cNvPr id="120842" name="Oval 9"/>
            <p:cNvSpPr>
              <a:spLocks noChangeArrowheads="1"/>
            </p:cNvSpPr>
            <p:nvPr/>
          </p:nvSpPr>
          <p:spPr bwMode="auto">
            <a:xfrm>
              <a:off x="4032" y="2928"/>
              <a:ext cx="765" cy="18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fr-FR" altLang="fr-FR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AC107-6E22-496C-9FE8-904A5158FE37}" type="slidenum">
              <a:rPr lang="fr-FR" altLang="fr-FR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152400" y="1171575"/>
            <a:ext cx="513715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</a:t>
            </a:r>
            <a:r>
              <a:rPr lang="en-US" altLang="fr-FR" sz="1500">
                <a:solidFill>
                  <a:schemeClr val="tx2"/>
                </a:solidFill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Medium/Heavy &amp; Light trucks transmissions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Tractors power take-off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</a:t>
            </a:r>
            <a:r>
              <a:rPr lang="en-US" altLang="fr-FR" sz="1600">
                <a:solidFill>
                  <a:srgbClr val="0000FF"/>
                </a:solidFill>
                <a:cs typeface="Arial" panose="020B0604020202020204" pitchFamily="34" charset="0"/>
              </a:rPr>
              <a:t> :</a:t>
            </a:r>
            <a:endParaRPr lang="en-US" altLang="fr-FR" sz="160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Nat BHV2, T colored BV/HV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 Black 820 MAC</a:t>
            </a:r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304800" y="4210050"/>
            <a:ext cx="78486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US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 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400" b="0">
                <a:cs typeface="Arial" panose="020B0604020202020204" pitchFamily="34" charset="0"/>
              </a:rPr>
              <a:t> Solution homologated for 40 years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400" b="0">
                <a:cs typeface="Arial" panose="020B0604020202020204" pitchFamily="34" charset="0"/>
              </a:rPr>
              <a:t> Outstanding abrasion resistance. Chemical resistance to oil &amp; fluids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400" b="0">
                <a:cs typeface="Arial" panose="020B0604020202020204" pitchFamily="34" charset="0"/>
              </a:rPr>
              <a:t> Noise and vibration control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400" b="0">
                <a:cs typeface="Arial" panose="020B0604020202020204" pitchFamily="34" charset="0"/>
              </a:rPr>
              <a:t> Excellent creep resistance under load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400" b="0">
                <a:cs typeface="Arial" panose="020B0604020202020204" pitchFamily="34" charset="0"/>
              </a:rPr>
              <a:t> Easy processing (no sagging, good edge covering) &amp; easy broaching</a:t>
            </a:r>
          </a:p>
        </p:txBody>
      </p:sp>
      <p:pic>
        <p:nvPicPr>
          <p:cNvPr id="1228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590675"/>
            <a:ext cx="33575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6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</a:t>
            </a:r>
            <a:r>
              <a:rPr lang="en-US" altLang="fr-FR" sz="2600">
                <a:latin typeface="Century Gothic" panose="020B0502020202020204" pitchFamily="34" charset="0"/>
              </a:rPr>
              <a:t>Spline / drive shafts</a:t>
            </a:r>
            <a:endParaRPr lang="en-GB" altLang="fr-FR" sz="26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A77A5-6A34-4DB5-9E9A-BA5000060979}" type="slidenum">
              <a:rPr lang="fr-FR" altLang="fr-FR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250825" y="3716338"/>
            <a:ext cx="8763000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US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 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600" b="0">
                <a:cs typeface="Arial" panose="020B0604020202020204" pitchFamily="34" charset="0"/>
              </a:rPr>
              <a:t> Low coefficient of friction over a wide temperature range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600" b="0">
                <a:cs typeface="Arial" panose="020B0604020202020204" pitchFamily="34" charset="0"/>
              </a:rPr>
              <a:t> Decreases the motor effort required for electrical steering systems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600" b="0">
                <a:cs typeface="Arial" panose="020B0604020202020204" pitchFamily="34" charset="0"/>
              </a:rPr>
              <a:t> Noise and vibration control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600" b="0">
                <a:cs typeface="Arial" panose="020B0604020202020204" pitchFamily="34" charset="0"/>
              </a:rPr>
              <a:t> Easy broaching to achieve desired thickness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600" b="0">
                <a:cs typeface="Arial" panose="020B0604020202020204" pitchFamily="34" charset="0"/>
              </a:rPr>
              <a:t> Flexible technology: applicable to any kind of design </a:t>
            </a:r>
            <a:r>
              <a:rPr lang="en-US" altLang="fr-FR" sz="1600" b="0" i="1">
                <a:cs typeface="Arial" panose="020B0604020202020204" pitchFamily="34" charset="0"/>
              </a:rPr>
              <a:t>(competes with cost advantages vs. injection molding)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152400" y="1171575"/>
            <a:ext cx="578802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Telescopic passenger cars steering columns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</a:t>
            </a:r>
            <a:r>
              <a:rPr lang="en-US" altLang="fr-FR" sz="1600" b="0">
                <a:solidFill>
                  <a:srgbClr val="0000FF"/>
                </a:solidFill>
                <a:cs typeface="Arial" panose="020B0604020202020204" pitchFamily="34" charset="0"/>
              </a:rPr>
              <a:t> :</a:t>
            </a:r>
            <a:r>
              <a:rPr lang="en-US" altLang="fr-FR" sz="15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Nat BHV2, T colored BV/HV</a:t>
            </a:r>
          </a:p>
        </p:txBody>
      </p:sp>
      <p:grpSp>
        <p:nvGrpSpPr>
          <p:cNvPr id="124933" name="Group 11"/>
          <p:cNvGrpSpPr>
            <a:grpSpLocks/>
          </p:cNvGrpSpPr>
          <p:nvPr/>
        </p:nvGrpSpPr>
        <p:grpSpPr bwMode="auto">
          <a:xfrm>
            <a:off x="4284663" y="1974850"/>
            <a:ext cx="4362450" cy="1238250"/>
            <a:chOff x="2699" y="1244"/>
            <a:chExt cx="2748" cy="780"/>
          </a:xfrm>
        </p:grpSpPr>
        <p:pic>
          <p:nvPicPr>
            <p:cNvPr id="12493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1244"/>
              <a:ext cx="2748" cy="7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936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496"/>
              <a:ext cx="545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934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Steering shafts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D1A3BC-8FDF-4CE2-8606-092293FEFA0E}" type="slidenum">
              <a:rPr lang="fr-FR" altLang="fr-FR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126979" name="Text Box 4"/>
          <p:cNvSpPr txBox="1">
            <a:spLocks noChangeArrowheads="1"/>
          </p:cNvSpPr>
          <p:nvPr/>
        </p:nvSpPr>
        <p:spPr bwMode="auto">
          <a:xfrm>
            <a:off x="250825" y="3429000"/>
            <a:ext cx="58229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Outstanding abrasion resistance (no wear)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Good mechanical (compression) resistance, over a large range of temperatures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Chemical resistance to oil &amp; fluids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Less expensive solution :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GB" altLang="fr-FR" sz="1400">
                <a:cs typeface="Arial" panose="020B0604020202020204" pitchFamily="34" charset="0"/>
              </a:rPr>
              <a:t> - 2 X less expensive than Flame Sprayed Molybdenum Wire</a:t>
            </a:r>
          </a:p>
          <a:p>
            <a:pPr lvl="1"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GB" altLang="fr-FR" sz="1400">
                <a:cs typeface="Arial" panose="020B0604020202020204" pitchFamily="34" charset="0"/>
              </a:rPr>
              <a:t> -  10 X less expensive than Plasma coating with Molybdenum</a:t>
            </a:r>
          </a:p>
        </p:txBody>
      </p:sp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152400" y="1171575"/>
            <a:ext cx="59594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latin typeface="Arial" panose="020B0604020202020204" pitchFamily="34" charset="0"/>
                <a:cs typeface="Arial" panose="020B0604020202020204" pitchFamily="34" charset="0"/>
              </a:rPr>
              <a:t>Tractors, Light trucks and Cars gearing boxes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latin typeface="Arial" panose="020B0604020202020204" pitchFamily="34" charset="0"/>
                <a:cs typeface="Arial" panose="020B0604020202020204" pitchFamily="34" charset="0"/>
              </a:rPr>
              <a:t>T Nat BHV2, </a:t>
            </a:r>
            <a:r>
              <a:rPr lang="en-US" altLang="fr-FR" sz="1500" b="0">
                <a:latin typeface="Arial" panose="020B0604020202020204" pitchFamily="34" charset="0"/>
              </a:rPr>
              <a:t>T colored BV/HV</a:t>
            </a:r>
          </a:p>
        </p:txBody>
      </p:sp>
      <p:pic>
        <p:nvPicPr>
          <p:cNvPr id="126981" name="Picture 6" descr="gear 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462338"/>
            <a:ext cx="2590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Oval 7"/>
          <p:cNvSpPr>
            <a:spLocks noChangeArrowheads="1"/>
          </p:cNvSpPr>
          <p:nvPr/>
        </p:nvSpPr>
        <p:spPr bwMode="auto">
          <a:xfrm rot="-3843859">
            <a:off x="6886575" y="4587876"/>
            <a:ext cx="820737" cy="3540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269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27336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4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Gear Box Fork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D5B73E-9E11-4BCB-9643-08A53800FBBD}" type="slidenum">
              <a:rPr lang="fr-FR" altLang="fr-FR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30175" y="3446463"/>
            <a:ext cx="74676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285750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33147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37719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42291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468630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Durable anti-corrosion protection (protects gas tank)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Stone chipping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Bendability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Good weathering properties (UV, temperature)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Chemical resistance (brake liquid, fuel grease, salts…)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Cost competing solution vs. stainless steel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400" y="1171575"/>
            <a:ext cx="5500688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Heavy trucks straps for air / diesel &amp; gas tanks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ES Black 710 MAC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86163"/>
            <a:ext cx="26828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0" name="Oval 7"/>
          <p:cNvSpPr>
            <a:spLocks noChangeArrowheads="1"/>
          </p:cNvSpPr>
          <p:nvPr/>
        </p:nvSpPr>
        <p:spPr bwMode="auto">
          <a:xfrm rot="-3420922">
            <a:off x="6955631" y="4510882"/>
            <a:ext cx="334963" cy="1905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290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32670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2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69119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Strap band for trucks</a:t>
            </a: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fr-FR" sz="26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B8CDFA-4B91-487C-947C-327B549DEDDF}" type="slidenum">
              <a:rPr lang="fr-FR" altLang="fr-FR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3886200"/>
            <a:ext cx="69675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Pebax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Softness. Protects exterior paint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Adhesion and tractional properties (grip)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Easy processing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fr-FR" sz="1600" b="0">
                <a:cs typeface="Arial" panose="020B0604020202020204" pitchFamily="34" charset="0"/>
              </a:rPr>
              <a:t> Flexible technology: material is applicable to any kind of design </a:t>
            </a:r>
            <a:r>
              <a:rPr lang="en-US" altLang="fr-FR" sz="1600" b="0" i="1">
                <a:cs typeface="Arial" panose="020B0604020202020204" pitchFamily="34" charset="0"/>
              </a:rPr>
              <a:t>(coated parts compete with cost advantages vs. injected molded parts)</a:t>
            </a:r>
            <a:endParaRPr lang="en-GB" altLang="fr-FR" sz="1600" b="0" i="1">
              <a:cs typeface="Arial" panose="020B0604020202020204" pitchFamily="34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2400" y="1171575"/>
            <a:ext cx="4954588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load carriers systems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Pebax</a:t>
            </a:r>
            <a:r>
              <a:rPr lang="en-US" altLang="fr-FR" sz="1500" b="0" baseline="30000"/>
              <a:t>®</a:t>
            </a:r>
            <a:r>
              <a:rPr lang="en-US" altLang="fr-FR" sz="1500" b="0">
                <a:cs typeface="Arial" panose="020B0604020202020204" pitchFamily="34" charset="0"/>
              </a:rPr>
              <a:t> ES Black 9002</a:t>
            </a:r>
          </a:p>
        </p:txBody>
      </p:sp>
      <p:pic>
        <p:nvPicPr>
          <p:cNvPr id="1310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96975"/>
            <a:ext cx="3124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0193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79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56880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3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Roof racks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423F99-C643-435F-BE5A-D3FC492C93F0}" type="slidenum">
              <a:rPr lang="fr-FR" altLang="fr-FR"/>
              <a:pPr>
                <a:defRPr/>
              </a:pPr>
              <a:t>9</a:t>
            </a:fld>
            <a:endParaRPr lang="fr-FR" altLang="fr-FR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74638" y="4859338"/>
            <a:ext cx="607218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57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2857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2857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2857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2857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2857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Main reasons for choosing Rilsan</a:t>
            </a:r>
            <a:r>
              <a:rPr lang="en-GB" altLang="fr-FR" sz="1600" baseline="30000">
                <a:solidFill>
                  <a:schemeClr val="tx2"/>
                </a:solidFill>
                <a:cs typeface="Arial" panose="020B0604020202020204" pitchFamily="34" charset="0"/>
              </a:rPr>
              <a:t>®</a:t>
            </a:r>
            <a:r>
              <a:rPr lang="en-GB" altLang="fr-FR" sz="160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Resistance to wear and “micro-vibrations”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Good impact resistance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GB" altLang="fr-FR" sz="1600" b="0">
                <a:cs typeface="Arial" panose="020B0604020202020204" pitchFamily="34" charset="0"/>
              </a:rPr>
              <a:t> Productivity of coating process (maxicoat)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52400" y="1171575"/>
            <a:ext cx="8475663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38250"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 defTabSz="123825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 defTabSz="1238250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 defTabSz="1238250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 defTabSz="1238250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defTabSz="1238250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Qualified for :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Releasing and Safety systems (hood support, hood release)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endParaRPr lang="en-US" altLang="fr-FR" sz="1500" b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600">
                <a:solidFill>
                  <a:schemeClr val="tx2"/>
                </a:solidFill>
                <a:cs typeface="Arial" panose="020B0604020202020204" pitchFamily="34" charset="0"/>
              </a:rPr>
              <a:t>Grades :</a:t>
            </a:r>
            <a:r>
              <a:rPr lang="en-US" altLang="fr-FR" sz="1600" b="0">
                <a:cs typeface="Arial" panose="020B0604020202020204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Black 7450 AC, T Yellow 7473 AC, </a:t>
            </a:r>
          </a:p>
          <a:p>
            <a:pPr>
              <a:spcBef>
                <a:spcPct val="500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fr-FR" sz="1500" b="0">
                <a:cs typeface="Arial" panose="020B0604020202020204" pitchFamily="34" charset="0"/>
              </a:rPr>
              <a:t>T Yellow 7379 MAC, MC Black 820 MAC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5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2951162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312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77050" y="2276475"/>
          <a:ext cx="2017713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8" name="CorelDRAW" r:id="rId6" imgW="3733800" imgH="6524625" progId="CorelDraw.Graphic.7">
                  <p:embed/>
                </p:oleObj>
              </mc:Choice>
              <mc:Fallback>
                <p:oleObj name="CorelDRAW" r:id="rId6" imgW="3733800" imgH="6524625" progId="CorelDraw.Graphic.7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276475"/>
                        <a:ext cx="2017713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7" name="Rectangle 2"/>
          <p:cNvSpPr txBox="1">
            <a:spLocks noChangeArrowheads="1"/>
          </p:cNvSpPr>
          <p:nvPr/>
        </p:nvSpPr>
        <p:spPr bwMode="auto">
          <a:xfrm>
            <a:off x="1331913" y="230188"/>
            <a:ext cx="78120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36000" bIns="0">
            <a:spAutoFit/>
          </a:bodyPr>
          <a:lstStyle>
            <a:lvl1pPr>
              <a:spcBef>
                <a:spcPts val="1200"/>
              </a:spcBef>
              <a:spcAft>
                <a:spcPts val="300"/>
              </a:spcAft>
              <a:buSzPct val="60000"/>
              <a:buBlip>
                <a:blip r:embed="rId4"/>
              </a:buBlip>
              <a:defRPr b="1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1pPr>
            <a:lvl2pPr marL="623888" indent="-266700">
              <a:spcBef>
                <a:spcPts val="300"/>
              </a:spcBef>
              <a:buClr>
                <a:schemeClr val="tx1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2pPr>
            <a:lvl3pPr marL="892175" indent="-268288">
              <a:buClr>
                <a:schemeClr val="tx1"/>
              </a:buClr>
              <a:buFont typeface="Tahoma" panose="020B0604030504040204" pitchFamily="34" charset="0"/>
              <a:buChar char="–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3pPr>
            <a:lvl4pPr marL="1081088" indent="-188913">
              <a:buClr>
                <a:schemeClr val="tx1"/>
              </a:buClr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4pPr>
            <a:lvl5pPr marL="1085850" indent="-4763">
              <a:spcBef>
                <a:spcPts val="1200"/>
              </a:spcBef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5pPr>
            <a:lvl6pPr marL="15430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6pPr>
            <a:lvl7pPr marL="20002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7pPr>
            <a:lvl8pPr marL="24574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8pPr>
            <a:lvl9pPr marL="2914650" indent="-4763" eaLnBrk="0" fontAlgn="base" hangingPunct="0">
              <a:spcBef>
                <a:spcPts val="1200"/>
              </a:spcBef>
              <a:spcAft>
                <a:spcPct val="0"/>
              </a:spcAft>
              <a:defRPr sz="1200">
                <a:solidFill>
                  <a:schemeClr val="bg2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fr-FR" sz="2600">
                <a:latin typeface="Century Gothic" panose="020B0502020202020204" pitchFamily="34" charset="0"/>
              </a:rPr>
              <a:t>Case file:	Parts for “under the hood” 				environment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2_Thème Office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kema Couv et Disclaimer">
  <a:themeElements>
    <a:clrScheme name="ARKEMA NEW 1">
      <a:dk1>
        <a:srgbClr val="003478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002B65"/>
      </a:accent4>
      <a:accent5>
        <a:srgbClr val="ABCEB0"/>
      </a:accent5>
      <a:accent6>
        <a:srgbClr val="DC5C00"/>
      </a:accent6>
      <a:hlink>
        <a:srgbClr val="0000FF"/>
      </a:hlink>
      <a:folHlink>
        <a:srgbClr val="A05599"/>
      </a:folHlink>
    </a:clrScheme>
    <a:fontScheme name="Arkema Couv et Disclaimer">
      <a:majorFont>
        <a:latin typeface="Century Gothic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Arkema Couv et Disclaimer 1">
        <a:dk1>
          <a:srgbClr val="003478"/>
        </a:dk1>
        <a:lt1>
          <a:srgbClr val="FFFFFF"/>
        </a:lt1>
        <a:dk2>
          <a:srgbClr val="E30040"/>
        </a:dk2>
        <a:lt2>
          <a:srgbClr val="57585A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B65"/>
        </a:accent4>
        <a:accent5>
          <a:srgbClr val="ABCEB0"/>
        </a:accent5>
        <a:accent6>
          <a:srgbClr val="DC8A00"/>
        </a:accent6>
        <a:hlink>
          <a:srgbClr val="00B5DD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Thème Office">
  <a:themeElements>
    <a:clrScheme name="ARKEMA 2012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3E2782"/>
      </a:accent4>
      <a:accent5>
        <a:srgbClr val="80CC75"/>
      </a:accent5>
      <a:accent6>
        <a:srgbClr val="FFBE64"/>
      </a:accent6>
      <a:hlink>
        <a:srgbClr val="0057CA"/>
      </a:hlink>
      <a:folHlink>
        <a:srgbClr val="A055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6">
  <a:themeElements>
    <a:clrScheme name="1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1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1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6" id="{5B64062E-0E85-4C04-BB3E-BE941CFB1BBB}" vid="{692DB32D-3490-4ABA-8F13-91A2DC412EC2}"/>
    </a:ext>
  </a:extLst>
</a:theme>
</file>

<file path=ppt/theme/theme13.xml><?xml version="1.0" encoding="utf-8"?>
<a:theme xmlns:a="http://schemas.openxmlformats.org/drawingml/2006/main" name="6_Thème Office">
  <a:themeElements>
    <a:clrScheme name="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Thème Office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Thème2">
  <a:themeElements>
    <a:clrScheme name="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Thème Office">
      <a:majorFont>
        <a:latin typeface="Century Gothic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2" id="{DDC006F1-1CB5-41FE-8A0D-B1DF910DA573}" vid="{2D83F61C-D14B-4BF7-91E5-8792D1C986AD}"/>
    </a:ext>
  </a:extLst>
</a:theme>
</file>

<file path=ppt/theme/theme1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entury Gothic"/>
        <a:ea typeface=""/>
        <a:cs typeface="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_Modèle par défaut">
  <a:themeElements>
    <a:clrScheme name="ARKEMA 2012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3E2782"/>
      </a:accent4>
      <a:accent5>
        <a:srgbClr val="80CC75"/>
      </a:accent5>
      <a:accent6>
        <a:srgbClr val="FFBE64"/>
      </a:accent6>
      <a:hlink>
        <a:srgbClr val="0057CA"/>
      </a:hlink>
      <a:folHlink>
        <a:srgbClr val="A055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201503 Flash RFP">
  <a:themeElements>
    <a:clrScheme name="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_Arkema Couv et Disclaimer">
  <a:themeElements>
    <a:clrScheme name="ARKEMA NEW 1">
      <a:dk1>
        <a:srgbClr val="003478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002B65"/>
      </a:accent4>
      <a:accent5>
        <a:srgbClr val="ABCEB0"/>
      </a:accent5>
      <a:accent6>
        <a:srgbClr val="DC5C00"/>
      </a:accent6>
      <a:hlink>
        <a:srgbClr val="0000FF"/>
      </a:hlink>
      <a:folHlink>
        <a:srgbClr val="A05599"/>
      </a:folHlink>
    </a:clrScheme>
    <a:fontScheme name="Arkema Couv et Disclaimer">
      <a:majorFont>
        <a:latin typeface="Century Gothic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36000" tIns="36000" rIns="36000" bIns="36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Arkema Couv et Disclaimer 1">
        <a:dk1>
          <a:srgbClr val="003478"/>
        </a:dk1>
        <a:lt1>
          <a:srgbClr val="FFFFFF"/>
        </a:lt1>
        <a:dk2>
          <a:srgbClr val="E30040"/>
        </a:dk2>
        <a:lt2>
          <a:srgbClr val="57585A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B65"/>
        </a:accent4>
        <a:accent5>
          <a:srgbClr val="ABCEB0"/>
        </a:accent5>
        <a:accent6>
          <a:srgbClr val="DC8A00"/>
        </a:accent6>
        <a:hlink>
          <a:srgbClr val="00B5DD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9_Thème Office">
  <a:themeElements>
    <a:clrScheme name="ARKEMA 2012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3E2782"/>
      </a:accent4>
      <a:accent5>
        <a:srgbClr val="80CC75"/>
      </a:accent5>
      <a:accent6>
        <a:srgbClr val="FFBE64"/>
      </a:accent6>
      <a:hlink>
        <a:srgbClr val="0057CA"/>
      </a:hlink>
      <a:folHlink>
        <a:srgbClr val="A055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hème7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7" id="{D5D0091C-4BC3-4308-9260-52641CC5D02A}" vid="{7A3FFC8E-D0AB-42C8-A3CA-78B799B68A50}"/>
    </a:ext>
  </a:extLst>
</a:theme>
</file>

<file path=ppt/theme/theme23.xml><?xml version="1.0" encoding="utf-8"?>
<a:theme xmlns:a="http://schemas.openxmlformats.org/drawingml/2006/main" name="10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1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12_Thème Office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hème8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8" id="{0F4BD062-BD0D-4C54-91DF-F4F66DC16C56}" vid="{4F7901B7-A1A5-4B7A-BBFF-830FB030E305}"/>
    </a:ext>
  </a:extLst>
</a:theme>
</file>

<file path=ppt/theme/theme27.xml><?xml version="1.0" encoding="utf-8"?>
<a:theme xmlns:a="http://schemas.openxmlformats.org/drawingml/2006/main" name="13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14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5_Thème Office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1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1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1_Thème8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8" id="{0F4BD062-BD0D-4C54-91DF-F4F66DC16C56}" vid="{4F7901B7-A1A5-4B7A-BBFF-830FB030E305}"/>
    </a:ext>
  </a:extLst>
</a:theme>
</file>

<file path=ppt/theme/theme31.xml><?xml version="1.0" encoding="utf-8"?>
<a:theme xmlns:a="http://schemas.openxmlformats.org/drawingml/2006/main" name="16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_Thème8">
  <a:themeElements>
    <a:clrScheme name="2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2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2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8" id="{0F4BD062-BD0D-4C54-91DF-F4F66DC16C56}" vid="{4F7901B7-A1A5-4B7A-BBFF-830FB030E305}"/>
    </a:ext>
  </a:extLst>
</a:theme>
</file>

<file path=ppt/theme/theme33.xml><?xml version="1.0" encoding="utf-8"?>
<a:theme xmlns:a="http://schemas.openxmlformats.org/drawingml/2006/main" name="17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18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3_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3_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ARKEMA 2012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3E2782"/>
      </a:accent4>
      <a:accent5>
        <a:srgbClr val="80CC75"/>
      </a:accent5>
      <a:accent6>
        <a:srgbClr val="FFBE64"/>
      </a:accent6>
      <a:hlink>
        <a:srgbClr val="0057CA"/>
      </a:hlink>
      <a:folHlink>
        <a:srgbClr val="A055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2">
  <a:themeElements>
    <a:clrScheme name="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Thème Office">
      <a:majorFont>
        <a:latin typeface="Century Gothic"/>
        <a:ea typeface="ＭＳ Ｐゴシック"/>
        <a:cs typeface="Arial"/>
      </a:majorFont>
      <a:minorFont>
        <a:latin typeface="Tahom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2" id="{DDC006F1-1CB5-41FE-8A0D-B1DF910DA573}" vid="{2D83F61C-D14B-4BF7-91E5-8792D1C986AD}"/>
    </a:ext>
  </a:ext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entury Gothic"/>
        <a:ea typeface=""/>
        <a:cs typeface="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Modèle par défaut">
  <a:themeElements>
    <a:clrScheme name="ARKEMA 2012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00B5DD"/>
      </a:accent3>
      <a:accent4>
        <a:srgbClr val="3E2782"/>
      </a:accent4>
      <a:accent5>
        <a:srgbClr val="80CC75"/>
      </a:accent5>
      <a:accent6>
        <a:srgbClr val="FFBE64"/>
      </a:accent6>
      <a:hlink>
        <a:srgbClr val="0057CA"/>
      </a:hlink>
      <a:folHlink>
        <a:srgbClr val="A055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1503 Flash RFP">
  <a:themeElements>
    <a:clrScheme name="Thème Office 1">
      <a:dk1>
        <a:srgbClr val="003576"/>
      </a:dk1>
      <a:lt1>
        <a:srgbClr val="FFFFFF"/>
      </a:lt1>
      <a:dk2>
        <a:srgbClr val="E30040"/>
      </a:dk2>
      <a:lt2>
        <a:srgbClr val="969491"/>
      </a:lt2>
      <a:accent1>
        <a:srgbClr val="17A345"/>
      </a:accent1>
      <a:accent2>
        <a:srgbClr val="F39900"/>
      </a:accent2>
      <a:accent3>
        <a:srgbClr val="FFFFFF"/>
      </a:accent3>
      <a:accent4>
        <a:srgbClr val="002C64"/>
      </a:accent4>
      <a:accent5>
        <a:srgbClr val="ABCEB0"/>
      </a:accent5>
      <a:accent6>
        <a:srgbClr val="DC8A00"/>
      </a:accent6>
      <a:hlink>
        <a:srgbClr val="0057CA"/>
      </a:hlink>
      <a:folHlink>
        <a:srgbClr val="A05599"/>
      </a:folHlink>
    </a:clrScheme>
    <a:fontScheme name="Thème Office">
      <a:majorFont>
        <a:latin typeface="Century Gothic"/>
        <a:ea typeface="MS PGothic"/>
        <a:cs typeface=""/>
      </a:majorFont>
      <a:minorFont>
        <a:latin typeface="Tahoma"/>
        <a:ea typeface="MS PGothic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3576"/>
        </a:dk1>
        <a:lt1>
          <a:srgbClr val="FFFFFF"/>
        </a:lt1>
        <a:dk2>
          <a:srgbClr val="E30040"/>
        </a:dk2>
        <a:lt2>
          <a:srgbClr val="969491"/>
        </a:lt2>
        <a:accent1>
          <a:srgbClr val="17A345"/>
        </a:accent1>
        <a:accent2>
          <a:srgbClr val="F39900"/>
        </a:accent2>
        <a:accent3>
          <a:srgbClr val="FFFFFF"/>
        </a:accent3>
        <a:accent4>
          <a:srgbClr val="002C64"/>
        </a:accent4>
        <a:accent5>
          <a:srgbClr val="ABCEB0"/>
        </a:accent5>
        <a:accent6>
          <a:srgbClr val="DC8A00"/>
        </a:accent6>
        <a:hlink>
          <a:srgbClr val="0057CA"/>
        </a:hlink>
        <a:folHlink>
          <a:srgbClr val="A05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arkema_brand_model_f</Template>
  <TotalTime>5252</TotalTime>
  <Words>746</Words>
  <Application>Microsoft Office PowerPoint</Application>
  <PresentationFormat>Affichage à l'écran (4:3)</PresentationFormat>
  <Paragraphs>242</Paragraphs>
  <Slides>19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34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62" baseType="lpstr">
      <vt:lpstr>Arial</vt:lpstr>
      <vt:lpstr>MS PGothic</vt:lpstr>
      <vt:lpstr>Century Gothic</vt:lpstr>
      <vt:lpstr>Tahoma</vt:lpstr>
      <vt:lpstr>Calibri</vt:lpstr>
      <vt:lpstr>Lucida Grande</vt:lpstr>
      <vt:lpstr>2_Thème Office</vt:lpstr>
      <vt:lpstr>Thème Office</vt:lpstr>
      <vt:lpstr>1_Thème Office</vt:lpstr>
      <vt:lpstr>3_Thème Office</vt:lpstr>
      <vt:lpstr>4_Thème Office</vt:lpstr>
      <vt:lpstr>Thème2</vt:lpstr>
      <vt:lpstr>7_Office Theme</vt:lpstr>
      <vt:lpstr>1_Modèle par défaut</vt:lpstr>
      <vt:lpstr>201503 Flash RFP</vt:lpstr>
      <vt:lpstr>Arkema Couv et Disclaimer</vt:lpstr>
      <vt:lpstr>5_Thème Office</vt:lpstr>
      <vt:lpstr>Thème6</vt:lpstr>
      <vt:lpstr>6_Thème Office</vt:lpstr>
      <vt:lpstr>7_Thème Office</vt:lpstr>
      <vt:lpstr>8_Thème Office</vt:lpstr>
      <vt:lpstr>1_Thème2</vt:lpstr>
      <vt:lpstr>8_Office Theme</vt:lpstr>
      <vt:lpstr>2_Modèle par défaut</vt:lpstr>
      <vt:lpstr>1_201503 Flash RFP</vt:lpstr>
      <vt:lpstr>1_Arkema Couv et Disclaimer</vt:lpstr>
      <vt:lpstr>9_Thème Office</vt:lpstr>
      <vt:lpstr>Thème7</vt:lpstr>
      <vt:lpstr>10_Thème Office</vt:lpstr>
      <vt:lpstr>11_Thème Office</vt:lpstr>
      <vt:lpstr>12_Thème Office</vt:lpstr>
      <vt:lpstr>Thème8</vt:lpstr>
      <vt:lpstr>13_Thème Office</vt:lpstr>
      <vt:lpstr>14_Thème Office</vt:lpstr>
      <vt:lpstr>15_Thème Office</vt:lpstr>
      <vt:lpstr>1_Thème8</vt:lpstr>
      <vt:lpstr>16_Thème Office</vt:lpstr>
      <vt:lpstr>2_Thème8</vt:lpstr>
      <vt:lpstr>17_Thème Office</vt:lpstr>
      <vt:lpstr>18_Thème Office</vt:lpstr>
      <vt:lpstr>Corel PHOTO-PAINT 8.0 Image</vt:lpstr>
      <vt:lpstr>CorelDRAW</vt:lpstr>
      <vt:lpstr>CorelPhotoPaint.Image.7</vt:lpstr>
      <vt:lpstr>Présentation PowerPoint</vt:lpstr>
      <vt:lpstr>Rilsan® coating</vt:lpstr>
      <vt:lpstr>Case file: Sliding door rails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RFP : A large number of coating processes </vt:lpstr>
      <vt:lpstr>RFP : A large number of coating processes </vt:lpstr>
      <vt:lpstr>RFP : A large number of coating processes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ICI POUR METTRE UN TITRE</dc:title>
  <dc:creator>Lo</dc:creator>
  <cp:lastModifiedBy>Sébastien VAUTIER</cp:lastModifiedBy>
  <cp:revision>252</cp:revision>
  <dcterms:created xsi:type="dcterms:W3CDTF">2010-06-22T13:39:33Z</dcterms:created>
  <dcterms:modified xsi:type="dcterms:W3CDTF">2015-06-16T14:25:05Z</dcterms:modified>
</cp:coreProperties>
</file>